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8" roundtripDataSignature="AMtx7mgacBcCHfuNXJJOW8DVaQuiTMVe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21E00C-3730-4669-B4EB-076E92CC8E46}">
  <a:tblStyle styleId="{5421E00C-3730-4669-B4EB-076E92CC8E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customschemas.google.com/relationships/presentationmetadata" Target="metadata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a89125da2_3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a89125da2_3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4a89125da2_3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a89125da2_3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a89125da2_3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4a89125da2_3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88960326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488960326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88960326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88960326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488960326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a89125da2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a89125da2_3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4a89125da2_3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a89125da2_3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a89125da2_3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4a89125da2_3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488960326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488960326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488960326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889603262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889603262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4889603262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a89125da2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a89125da2_2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4a89125da2_2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89125da2_3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a89125da2_3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4a89125da2_3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889603262_5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889603262_5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4889603262_5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889603262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4889603262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889603262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889603262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4889603262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b9392cf0a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b9392cf0a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4b9392cf0a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b9392cf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b9392cf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4b9392cf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889603262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889603262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4889603262_0_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889603262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889603262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4889603262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889603262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889603262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889603262_0_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a89125da2_3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a89125da2_3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4a89125da2_3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889603262_0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889603262_0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4889603262_0_3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889603262_0_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889603262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34889603262_0_4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a89125da2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a89125da2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4a89125da2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a89125da2_3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a89125da2_3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4a89125da2_3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a89125da2_2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a89125da2_2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4a89125da2_2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889603262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889603262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34889603262_0_3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a89125da2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a89125da2_2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4a89125da2_2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889603262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889603262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4889603262_0_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a89125da2_3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a89125da2_3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4a89125da2_3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889603262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889603262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4889603262_0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889603262_0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889603262_0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4889603262_0_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a89125da2_3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a89125da2_3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4a89125da2_3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889603262_0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889603262_0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4889603262_0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a89125da2_3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a89125da2_3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4a89125da2_3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a89125da2_3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4a89125da2_3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4a89125da2_3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889603262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34889603262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a89125da2_2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4a89125da2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889603262_5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4889603262_5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a89125da2_2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4a89125da2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a89125da2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4a89125da2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889603262_5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4889603262_5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889603262_5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4889603262_5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a89125da2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4a89125da2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889603262_5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34889603262_5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889603262_5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4889603262_5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4889603262_5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4889603262_5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4889603262_5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4889603262_5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4889603262_5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34889603262_5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889603262_5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4889603262_5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4a89125da2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4a89125da2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a89125da2_2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4a89125da2_2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4889603262_5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4889603262_5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889603262_5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34889603262_5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4889603262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34889603262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a89125da2_2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4a89125da2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4a89125da2_2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34a89125da2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889603262_5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4889603262_5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889603262_5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34889603262_5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889603262_5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4889603262_5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889603262_5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4889603262_5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4889603262_5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34889603262_5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4889603262_5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4889603262_5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88960326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488960326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4a89125da2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4a89125da2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a89125da2_2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4a89125da2_2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4889603262_5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34889603262_5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4889603262_5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4889603262_5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889603262_5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34889603262_5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4889603262_5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34889603262_5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a89125da2_2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34a89125da2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4889603262_5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4889603262_5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4889603262_5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4889603262_5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4889603262_5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34889603262_5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88960326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88960326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488960326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921cc4d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4921cc4d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4a89125da2_2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34a89125da2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4889603262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4889603262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34889603262_0_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a89125da2_3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a89125da2_3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4a89125da2_3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i="0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University at Buffalo, The State University of New York logo" id="17" name="Google Shape;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6041226"/>
            <a:ext cx="4800600" cy="35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Three Photos">
  <p:cSld name="Content and Three Photo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6"/>
          <p:cNvSpPr/>
          <p:nvPr>
            <p:ph idx="2" type="pic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6"/>
          <p:cNvSpPr/>
          <p:nvPr>
            <p:ph idx="3" type="pic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6"/>
          <p:cNvSpPr/>
          <p:nvPr>
            <p:ph idx="4" type="pic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6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Photo">
  <p:cSld name="Full Width Photo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/>
          <p:nvPr>
            <p:ph idx="2" type="pic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2" name="Google Shape;62;p17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Graph">
  <p:cSld name="Content and Graph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8"/>
          <p:cNvSpPr/>
          <p:nvPr>
            <p:ph idx="2" type="chart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566928" y="1499616"/>
            <a:ext cx="695147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566928" y="2185416"/>
            <a:ext cx="695147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ctrTitle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subTitle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3360"/>
              <a:buNone/>
              <a:defRPr b="0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000"/>
            </a:lvl2pPr>
            <a:lvl3pPr lvl="2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sz="1800"/>
            </a:lvl3pPr>
            <a:lvl4pPr lvl="3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4pPr>
            <a:lvl5pPr lvl="4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iversity at Buffalo, The State University of New York logo" id="32" name="Google Shape;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600" y="321146"/>
            <a:ext cx="4800600" cy="35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ble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566928" y="2185416"/>
            <a:ext cx="4500372" cy="3948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5410200" y="2185416"/>
            <a:ext cx="4498848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566928" y="2185416"/>
            <a:ext cx="5138928" cy="393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2" type="body"/>
          </p:nvPr>
        </p:nvSpPr>
        <p:spPr>
          <a:xfrm>
            <a:off x="566928" y="2593340"/>
            <a:ext cx="5140515" cy="35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3" type="body"/>
          </p:nvPr>
        </p:nvSpPr>
        <p:spPr>
          <a:xfrm>
            <a:off x="6172200" y="2185416"/>
            <a:ext cx="5138928" cy="39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4" type="body"/>
          </p:nvPr>
        </p:nvSpPr>
        <p:spPr>
          <a:xfrm>
            <a:off x="6172200" y="2590800"/>
            <a:ext cx="5138928" cy="3538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">
  <p:cSld name="Content and Ph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/>
          <p:nvPr>
            <p:ph idx="2" type="pic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49" name="Google Shape;49;p15"/>
          <p:cNvSpPr txBox="1"/>
          <p:nvPr>
            <p:ph type="title"/>
          </p:nvPr>
        </p:nvSpPr>
        <p:spPr>
          <a:xfrm>
            <a:off x="566928" y="1499616"/>
            <a:ext cx="4248912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566928" y="2185416"/>
            <a:ext cx="4248912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2pPr>
            <a:lvl3pPr indent="-365760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3pPr>
            <a:lvl4pPr indent="-36576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4pPr>
            <a:lvl5pPr indent="-36576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16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8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  <a:defRPr b="0" i="0" sz="36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5760" lvl="0" marL="4572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5760" lvl="1" marL="9144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760" lvl="4" marL="22860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6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at Buffalo, The State University of New York logo" id="12" name="Google Shape;1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600" y="321146"/>
            <a:ext cx="4800600" cy="3560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6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hyperlink" Target="https://www.w3schools.com/css/css_colors_rgb.as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w3schools.com" TargetMode="External"/><Relationship Id="rId4" Type="http://schemas.openxmlformats.org/officeDocument/2006/relationships/hyperlink" Target="https://developer.mozilla.org/en-US/docs/Learn_web_development" TargetMode="External"/><Relationship Id="rId5" Type="http://schemas.openxmlformats.org/officeDocument/2006/relationships/hyperlink" Target="https://getbootstrap.com/docs/5.3/getting-started/introduction/" TargetMode="External"/><Relationship Id="rId6" Type="http://schemas.openxmlformats.org/officeDocument/2006/relationships/hyperlink" Target="https://developer.mozilla.org/en-US/docs/Learn_web_development/Core/Structuring_content" TargetMode="External"/><Relationship Id="rId7" Type="http://schemas.openxmlformats.org/officeDocument/2006/relationships/hyperlink" Target="https://www.youtube.com/watch?v=O3m-OMfYgW8&amp;t=167s" TargetMode="External"/><Relationship Id="rId8" Type="http://schemas.openxmlformats.org/officeDocument/2006/relationships/hyperlink" Target="https://github.com/adriantwarog/portfolio-getting-started-assets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658376" y="1204725"/>
            <a:ext cx="79029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/>
              <a:t>CSE WORKSHOP:</a:t>
            </a:r>
            <a:endParaRPr sz="3600"/>
          </a:p>
          <a:p>
            <a:pPr indent="0" lvl="0" marL="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600"/>
              <a:t>INTRO TO WEB DEVELOPMENT</a:t>
            </a:r>
            <a:endParaRPr sz="9200"/>
          </a:p>
        </p:txBody>
      </p:sp>
      <p:sp>
        <p:nvSpPr>
          <p:cNvPr id="73" name="Google Shape;73;p1"/>
          <p:cNvSpPr txBox="1"/>
          <p:nvPr>
            <p:ph idx="1" type="body"/>
          </p:nvPr>
        </p:nvSpPr>
        <p:spPr>
          <a:xfrm>
            <a:off x="658375" y="3968500"/>
            <a:ext cx="77742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400"/>
              <a:t>Speakers: Divija Akham, Shreya Thakur</a:t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400"/>
              <a:t>Event Managers: Roshini Konjeti, Gautam Arora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a89125da2_3_64"/>
          <p:cNvSpPr txBox="1"/>
          <p:nvPr>
            <p:ph type="title"/>
          </p:nvPr>
        </p:nvSpPr>
        <p:spPr>
          <a:xfrm>
            <a:off x="287523" y="1029725"/>
            <a:ext cx="105330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Mobile-First &amp; Responsive Design (2010s)</a:t>
            </a:r>
            <a:endParaRPr/>
          </a:p>
        </p:txBody>
      </p:sp>
      <p:sp>
        <p:nvSpPr>
          <p:cNvPr id="137" name="Google Shape;137;g34a89125da2_3_64"/>
          <p:cNvSpPr txBox="1"/>
          <p:nvPr>
            <p:ph idx="1" type="body"/>
          </p:nvPr>
        </p:nvSpPr>
        <p:spPr>
          <a:xfrm>
            <a:off x="478028" y="17409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Websites adapt to screen sizes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HTML5, CSS3, media queries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Rise of mobile apps and PWA (Progressive Web Apps)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g34a89125da2_3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675" y="3038475"/>
            <a:ext cx="5902324" cy="37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a89125da2_3_75"/>
          <p:cNvSpPr txBox="1"/>
          <p:nvPr>
            <p:ph type="title"/>
          </p:nvPr>
        </p:nvSpPr>
        <p:spPr>
          <a:xfrm>
            <a:off x="566928" y="1093216"/>
            <a:ext cx="69516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Modern Web (2015 - Now)</a:t>
            </a:r>
            <a:endParaRPr/>
          </a:p>
        </p:txBody>
      </p:sp>
      <p:sp>
        <p:nvSpPr>
          <p:cNvPr id="145" name="Google Shape;145;g34a89125da2_3_75"/>
          <p:cNvSpPr txBox="1"/>
          <p:nvPr>
            <p:ph idx="1" type="body"/>
          </p:nvPr>
        </p:nvSpPr>
        <p:spPr>
          <a:xfrm>
            <a:off x="566928" y="18298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rontend frameworks (React, Angular, Vue)</a:t>
            </a:r>
            <a:endParaRPr sz="17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evolution (Node.js, Django, Flask)</a:t>
            </a:r>
            <a:endParaRPr b="1"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34a89125da2_3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75" y="2870200"/>
            <a:ext cx="6009827" cy="31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g34a89125da2_3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100" y="2870200"/>
            <a:ext cx="5765801" cy="31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889603262_0_28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Front-End vs Back-End vs Full-Stack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889603262_0_33"/>
          <p:cNvSpPr txBox="1"/>
          <p:nvPr>
            <p:ph idx="1" type="body"/>
          </p:nvPr>
        </p:nvSpPr>
        <p:spPr>
          <a:xfrm>
            <a:off x="199325" y="1668150"/>
            <a:ext cx="11931600" cy="506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development refers to everything the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sees and interacts with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web application. It's the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"client-side"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part of the web — meaning it runs in your browser.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User Interfaces (UI)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Interactive Features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Responsive Design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Optimization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9" name="Google Shape;159;g34889603262_0_33"/>
          <p:cNvGraphicFramePr/>
          <p:nvPr/>
        </p:nvGraphicFramePr>
        <p:xfrm>
          <a:off x="4469700" y="269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{5421E00C-3730-4669-B4EB-076E92CC8E46}</a:tableStyleId>
              </a:tblPr>
              <a:tblGrid>
                <a:gridCol w="1657275"/>
                <a:gridCol w="6003925"/>
              </a:tblGrid>
              <a:tr h="558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Category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Examples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Markup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HTML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Styling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CSS, SASS, Bootstrap, Tailwind CSS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Scripting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JavaScript, TypeScript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Libraries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React.js, jQuery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Frameworks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Angular, Vue.js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Tools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Webpack, Babel, npm/yarn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g34889603262_0_33"/>
          <p:cNvSpPr txBox="1"/>
          <p:nvPr>
            <p:ph type="title"/>
          </p:nvPr>
        </p:nvSpPr>
        <p:spPr>
          <a:xfrm>
            <a:off x="195900" y="1021650"/>
            <a:ext cx="118002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/>
              <a:t>Front-End Development (Client-Side)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g34a89125da2_3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25" y="1016000"/>
            <a:ext cx="9221949" cy="57277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4a89125da2_3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25" y="939800"/>
            <a:ext cx="10020173" cy="585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889603262_0_57"/>
          <p:cNvSpPr txBox="1"/>
          <p:nvPr>
            <p:ph type="title"/>
          </p:nvPr>
        </p:nvSpPr>
        <p:spPr>
          <a:xfrm>
            <a:off x="211323" y="1055125"/>
            <a:ext cx="114510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/>
              <a:t>Back-End Development (Server-Side)</a:t>
            </a:r>
            <a:endParaRPr/>
          </a:p>
        </p:txBody>
      </p:sp>
      <p:sp>
        <p:nvSpPr>
          <p:cNvPr id="179" name="Google Shape;179;g34889603262_0_57"/>
          <p:cNvSpPr txBox="1"/>
          <p:nvPr>
            <p:ph idx="1" type="body"/>
          </p:nvPr>
        </p:nvSpPr>
        <p:spPr>
          <a:xfrm>
            <a:off x="211325" y="1766325"/>
            <a:ext cx="118917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 development refers to the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server-side logic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powers the front-end. It deals with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databases, APIs, authentication, and business logic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It’s invisible to users but essential for functionality.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Responsibilities: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Creating APIs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Databases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 &amp; Authorization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Configuration &amp; Security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4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Requests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0" name="Google Shape;180;g34889603262_0_57"/>
          <p:cNvGraphicFramePr/>
          <p:nvPr/>
        </p:nvGraphicFramePr>
        <p:xfrm>
          <a:off x="5046325" y="305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{5421E00C-3730-4669-B4EB-076E92CC8E46}</a:tableStyleId>
              </a:tblPr>
              <a:tblGrid>
                <a:gridCol w="1417875"/>
                <a:gridCol w="5638825"/>
              </a:tblGrid>
              <a:tr h="50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Category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Examples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3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Languages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Python, JavaScript (Node.js), Java, PHP, Ruby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Frameworks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Express.js, Django, Flask, Spring Boot, Laravel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Databases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MySQL, PostgreSQL, MongoDB, Redis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Servers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Apache, Nginx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APIs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RESTful APIs, GraphQL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Security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JWT, OAuth, SSL/TLS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4889603262_0_63"/>
          <p:cNvSpPr txBox="1"/>
          <p:nvPr>
            <p:ph type="title"/>
          </p:nvPr>
        </p:nvSpPr>
        <p:spPr>
          <a:xfrm>
            <a:off x="112848" y="1243775"/>
            <a:ext cx="104568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/>
              <a:t>Full-Stack Development</a:t>
            </a:r>
            <a:endParaRPr/>
          </a:p>
        </p:txBody>
      </p:sp>
      <p:sp>
        <p:nvSpPr>
          <p:cNvPr id="187" name="Google Shape;187;g34889603262_0_63"/>
          <p:cNvSpPr txBox="1"/>
          <p:nvPr>
            <p:ph idx="1" type="body"/>
          </p:nvPr>
        </p:nvSpPr>
        <p:spPr>
          <a:xfrm>
            <a:off x="335223" y="2139300"/>
            <a:ext cx="116631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Full-stack developers are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skilled in both front-end and back-end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They can build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web applications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designing UI to writing business logic and handling databases.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4290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34889603262_0_63"/>
          <p:cNvPicPr preferRelativeResize="0"/>
          <p:nvPr/>
        </p:nvPicPr>
        <p:blipFill rotWithShape="1">
          <a:blip r:embed="rId3">
            <a:alphaModFix/>
          </a:blip>
          <a:srcRect b="0" l="10931" r="12032" t="0"/>
          <a:stretch/>
        </p:blipFill>
        <p:spPr>
          <a:xfrm>
            <a:off x="3508600" y="3331600"/>
            <a:ext cx="4079376" cy="2661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a89125da2_2_122"/>
          <p:cNvSpPr txBox="1"/>
          <p:nvPr>
            <p:ph type="title"/>
          </p:nvPr>
        </p:nvSpPr>
        <p:spPr>
          <a:xfrm>
            <a:off x="122423" y="1119275"/>
            <a:ext cx="104568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/>
              <a:t>3. Full-Stack Development</a:t>
            </a:r>
            <a:endParaRPr/>
          </a:p>
        </p:txBody>
      </p:sp>
      <p:sp>
        <p:nvSpPr>
          <p:cNvPr id="195" name="Google Shape;195;g34a89125da2_2_122"/>
          <p:cNvSpPr txBox="1"/>
          <p:nvPr>
            <p:ph idx="1" type="body"/>
          </p:nvPr>
        </p:nvSpPr>
        <p:spPr>
          <a:xfrm>
            <a:off x="335224" y="2263825"/>
            <a:ext cx="59325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are Full-Stack Developers Valuable?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understand the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entire architecture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 web app.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Great for startups or small teams where roles are flexible.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bridge the gap between front-end and back-end teams.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34290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96" name="Google Shape;196;g34a89125da2_2_122"/>
          <p:cNvGraphicFramePr/>
          <p:nvPr/>
        </p:nvGraphicFramePr>
        <p:xfrm>
          <a:off x="6739775" y="204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{5421E00C-3730-4669-B4EB-076E92CC8E46}</a:tableStyleId>
              </a:tblPr>
              <a:tblGrid>
                <a:gridCol w="1611575"/>
                <a:gridCol w="3476675"/>
              </a:tblGrid>
              <a:tr h="575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Stack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Components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9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MERN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MongoDB, Express.js, React.js, Node.js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MEAN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MongoDB, Express.js, Angular, Node.js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LAMP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Linux, Apache, MySQL, PHP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2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Django + React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Django (back-end), React.js (front-end)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34a89125da2_3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00" y="1347225"/>
            <a:ext cx="8871251" cy="4990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566928" y="114089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79" name="Google Shape;79;p2"/>
          <p:cNvSpPr txBox="1"/>
          <p:nvPr>
            <p:ph idx="1" type="body"/>
          </p:nvPr>
        </p:nvSpPr>
        <p:spPr>
          <a:xfrm>
            <a:off x="566915" y="1731891"/>
            <a:ext cx="6951600" cy="39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i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and Setup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Web Development and its frameworks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Evolution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vs Back-End vs Full-Stack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i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Fundamentals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i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 Fundamentals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i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i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Basics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22860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SzPts val="2360"/>
              <a:buFont typeface="Times New Roman"/>
              <a:buChar char="●"/>
            </a:pPr>
            <a:r>
              <a:rPr i="0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HTML, CSS, and JS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creating portfolio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2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889603262_5_139"/>
          <p:cNvSpPr txBox="1"/>
          <p:nvPr>
            <p:ph type="title"/>
          </p:nvPr>
        </p:nvSpPr>
        <p:spPr>
          <a:xfrm>
            <a:off x="566928" y="14996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Build Portfolio Website</a:t>
            </a:r>
            <a:endParaRPr/>
          </a:p>
        </p:txBody>
      </p:sp>
      <p:sp>
        <p:nvSpPr>
          <p:cNvPr id="209" name="Google Shape;209;g34889603262_5_139"/>
          <p:cNvSpPr txBox="1"/>
          <p:nvPr>
            <p:ph idx="1" type="body"/>
          </p:nvPr>
        </p:nvSpPr>
        <p:spPr>
          <a:xfrm>
            <a:off x="566923" y="2185425"/>
            <a:ext cx="113451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Make sure you follow along as we build each piece of the portfolio.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Believe us, It will be super fun!! :)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889603262_0_105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HTML Fundamentals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889603262_0_110"/>
          <p:cNvSpPr txBox="1"/>
          <p:nvPr>
            <p:ph idx="1" type="body"/>
          </p:nvPr>
        </p:nvSpPr>
        <p:spPr>
          <a:xfrm>
            <a:off x="542225" y="1147450"/>
            <a:ext cx="11027400" cy="558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Stands for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Hypertext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Markup Language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Describes the structure of a Web page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consists of a series of elements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These elements tell the browser how to display the content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4889603262_0_110"/>
          <p:cNvSpPr/>
          <p:nvPr/>
        </p:nvSpPr>
        <p:spPr>
          <a:xfrm>
            <a:off x="597075" y="3311650"/>
            <a:ext cx="9309000" cy="3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&lt;!DOCTYPE html&gt;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&lt;html&gt;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&lt;head&gt;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&lt;title&gt;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My First Webpage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&lt;/title&gt;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&lt;/head&gt;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&lt;body&gt;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&lt;h1&gt;Hello, World!&lt;/h1&gt;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34889603262_0_110"/>
          <p:cNvSpPr txBox="1"/>
          <p:nvPr>
            <p:ph type="title"/>
          </p:nvPr>
        </p:nvSpPr>
        <p:spPr>
          <a:xfrm>
            <a:off x="542228" y="103006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HTML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34b9392cf0a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775" y="987324"/>
            <a:ext cx="8684225" cy="57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4b9392cf0a_0_21"/>
          <p:cNvSpPr txBox="1"/>
          <p:nvPr/>
        </p:nvSpPr>
        <p:spPr>
          <a:xfrm>
            <a:off x="247125" y="1767025"/>
            <a:ext cx="30027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HTML </a:t>
            </a: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Web Page</a:t>
            </a: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Layout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b9392cf0a_0_0"/>
          <p:cNvSpPr txBox="1"/>
          <p:nvPr>
            <p:ph type="title"/>
          </p:nvPr>
        </p:nvSpPr>
        <p:spPr>
          <a:xfrm>
            <a:off x="418653" y="105476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</a:t>
            </a:r>
            <a:r>
              <a:rPr lang="en-US"/>
              <a:t>Web Page</a:t>
            </a:r>
            <a:r>
              <a:rPr lang="en-US"/>
              <a:t> Layout</a:t>
            </a:r>
            <a:endParaRPr/>
          </a:p>
        </p:txBody>
      </p:sp>
      <p:sp>
        <p:nvSpPr>
          <p:cNvPr id="236" name="Google Shape;236;g34b9392cf0a_0_0"/>
          <p:cNvSpPr txBox="1"/>
          <p:nvPr>
            <p:ph idx="1" type="body"/>
          </p:nvPr>
        </p:nvSpPr>
        <p:spPr>
          <a:xfrm>
            <a:off x="270375" y="1740725"/>
            <a:ext cx="11691000" cy="494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 introduces semantic elements that help structure a webpage clearly and meaningfully. Here's a breakdown of the layout shown in the diagram: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&lt;header&gt; -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section of a webpage. Commonly used for branding, logo, and introductory content.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&lt;nav&gt; -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Defines the navigation links. Helps users browse through the site easily.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section&gt; -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Groups related content together by theme. Think of it like chapters in a book.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&lt;article&gt; -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Holds self-contained, reusable content like blog posts or news items. Can exist independently.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&lt;aside&gt; - 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additional info or side content, like ads, links, or related articles.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&lt;footer&gt;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Appears at the bottom of the page. Contains copyright info, contact links, and site details.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889603262_0_350"/>
          <p:cNvSpPr txBox="1"/>
          <p:nvPr>
            <p:ph type="title"/>
          </p:nvPr>
        </p:nvSpPr>
        <p:spPr>
          <a:xfrm>
            <a:off x="566928" y="10424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1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g34889603262_0_350"/>
          <p:cNvSpPr txBox="1"/>
          <p:nvPr>
            <p:ph idx="1" type="body"/>
          </p:nvPr>
        </p:nvSpPr>
        <p:spPr>
          <a:xfrm>
            <a:off x="566928" y="21854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4889603262_0_350"/>
          <p:cNvSpPr/>
          <p:nvPr/>
        </p:nvSpPr>
        <p:spPr>
          <a:xfrm>
            <a:off x="205400" y="1842175"/>
            <a:ext cx="11516700" cy="50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&lt;!DOCTYPE html&gt;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&lt;html lang="en"&gt;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&lt;head&gt;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&lt;meta charset="UTF-8"&gt;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&lt;meta name="viewport" content="width=device-width, initial-scale=1.0"&gt;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&lt;title&gt;Portfolio Web Design&lt;/title&gt;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&lt;link rel="preconnect" href="https://fonts.googleapis.com"&gt;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&lt;link rel="icon" type="image/jpg" href="./imgs/favicon.jpg"&gt;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&lt;/head&gt;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&lt;body&gt;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Hello There!!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g34889603262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25" y="1144200"/>
            <a:ext cx="5952774" cy="1408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889603262_0_124"/>
          <p:cNvSpPr txBox="1"/>
          <p:nvPr>
            <p:ph type="title"/>
          </p:nvPr>
        </p:nvSpPr>
        <p:spPr>
          <a:xfrm>
            <a:off x="325628" y="9789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Element</a:t>
            </a:r>
            <a:endParaRPr/>
          </a:p>
        </p:txBody>
      </p:sp>
      <p:sp>
        <p:nvSpPr>
          <p:cNvPr id="252" name="Google Shape;252;g34889603262_0_124"/>
          <p:cNvSpPr txBox="1"/>
          <p:nvPr>
            <p:ph idx="1" type="body"/>
          </p:nvPr>
        </p:nvSpPr>
        <p:spPr>
          <a:xfrm>
            <a:off x="101600" y="1569925"/>
            <a:ext cx="11963400" cy="513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are the building blocks of web pages. 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defined by a start tag, some content, and an end tag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Verdana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tag - name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the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tag - forward slash (</a:t>
            </a:r>
            <a:r>
              <a:rPr b="1" lang="en-US" sz="2000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+ </a:t>
            </a:r>
            <a:r>
              <a:rPr b="1"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name.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Example1: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Paragraph Tag											</a:t>
            </a: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Example2: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Image Tag		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34889603262_0_124"/>
          <p:cNvSpPr/>
          <p:nvPr/>
        </p:nvSpPr>
        <p:spPr>
          <a:xfrm>
            <a:off x="664200" y="2975900"/>
            <a:ext cx="8733900" cy="1113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-US" sz="2200">
                <a:solidFill>
                  <a:srgbClr val="A52A2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tagname</a:t>
            </a: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Content goes here... </a:t>
            </a: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-US" sz="2200">
                <a:solidFill>
                  <a:srgbClr val="A52A2A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/tagname</a:t>
            </a: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34889603262_0_124"/>
          <p:cNvSpPr/>
          <p:nvPr/>
        </p:nvSpPr>
        <p:spPr>
          <a:xfrm>
            <a:off x="422900" y="5268050"/>
            <a:ext cx="5355600" cy="127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</a:t>
            </a:r>
            <a:r>
              <a:rPr lang="en-US" sz="2200">
                <a:solidFill>
                  <a:srgbClr val="A52A2A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&gt;</a:t>
            </a:r>
            <a:r>
              <a:rPr lang="en-US" sz="2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My first paragraph.</a:t>
            </a: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</a:t>
            </a:r>
            <a:r>
              <a:rPr lang="en-US" sz="2200">
                <a:solidFill>
                  <a:srgbClr val="A52A2A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/p</a:t>
            </a:r>
            <a:r>
              <a:rPr lang="en-US" sz="2200">
                <a:solidFill>
                  <a:srgbClr val="0000C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&gt;</a:t>
            </a:r>
            <a:endParaRPr sz="2200"/>
          </a:p>
        </p:txBody>
      </p:sp>
      <p:sp>
        <p:nvSpPr>
          <p:cNvPr id="255" name="Google Shape;255;g34889603262_0_124"/>
          <p:cNvSpPr/>
          <p:nvPr/>
        </p:nvSpPr>
        <p:spPr>
          <a:xfrm>
            <a:off x="6096000" y="5203600"/>
            <a:ext cx="5854800" cy="133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&lt;img src="./imgs/favicon.jpg" alt="UB Logo"&gt;</a:t>
            </a:r>
            <a:endParaRPr sz="2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889603262_0_342"/>
          <p:cNvSpPr txBox="1"/>
          <p:nvPr>
            <p:ph type="title"/>
          </p:nvPr>
        </p:nvSpPr>
        <p:spPr>
          <a:xfrm>
            <a:off x="808225" y="1118675"/>
            <a:ext cx="10609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Popular HTML Components</a:t>
            </a:r>
            <a:endParaRPr/>
          </a:p>
        </p:txBody>
      </p:sp>
      <p:pic>
        <p:nvPicPr>
          <p:cNvPr id="262" name="Google Shape;262;g34889603262_0_342"/>
          <p:cNvPicPr preferRelativeResize="0"/>
          <p:nvPr/>
        </p:nvPicPr>
        <p:blipFill rotWithShape="1">
          <a:blip r:embed="rId3">
            <a:alphaModFix/>
          </a:blip>
          <a:srcRect b="50370" l="42681" r="-625" t="13148"/>
          <a:stretch/>
        </p:blipFill>
        <p:spPr>
          <a:xfrm>
            <a:off x="706625" y="2063750"/>
            <a:ext cx="10609200" cy="375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4a89125da2_3_121"/>
          <p:cNvPicPr preferRelativeResize="0"/>
          <p:nvPr/>
        </p:nvPicPr>
        <p:blipFill rotWithShape="1">
          <a:blip r:embed="rId3">
            <a:alphaModFix/>
          </a:blip>
          <a:srcRect b="0" l="42055" r="0" t="49261"/>
          <a:stretch/>
        </p:blipFill>
        <p:spPr>
          <a:xfrm>
            <a:off x="1275625" y="1760425"/>
            <a:ext cx="9640728" cy="47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4a89125da2_3_121"/>
          <p:cNvPicPr preferRelativeResize="0"/>
          <p:nvPr/>
        </p:nvPicPr>
        <p:blipFill rotWithShape="1">
          <a:blip r:embed="rId3">
            <a:alphaModFix/>
          </a:blip>
          <a:srcRect b="83332" l="42684" r="1277" t="13149"/>
          <a:stretch/>
        </p:blipFill>
        <p:spPr>
          <a:xfrm>
            <a:off x="1317275" y="1481025"/>
            <a:ext cx="9557452" cy="2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889603262_0_360"/>
          <p:cNvSpPr txBox="1"/>
          <p:nvPr>
            <p:ph type="title"/>
          </p:nvPr>
        </p:nvSpPr>
        <p:spPr>
          <a:xfrm>
            <a:off x="441928" y="11097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g34889603262_0_360"/>
          <p:cNvSpPr txBox="1"/>
          <p:nvPr>
            <p:ph idx="1" type="body"/>
          </p:nvPr>
        </p:nvSpPr>
        <p:spPr>
          <a:xfrm>
            <a:off x="566928" y="21854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4889603262_0_360"/>
          <p:cNvSpPr/>
          <p:nvPr/>
        </p:nvSpPr>
        <p:spPr>
          <a:xfrm>
            <a:off x="441925" y="2017250"/>
            <a:ext cx="10327800" cy="445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&lt;body&gt;</a:t>
            </a:r>
            <a:endParaRPr sz="22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Hello There!!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2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&lt;header&gt;</a:t>
            </a:r>
            <a:endParaRPr sz="22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200"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&lt;a href="#" class="logo-holder"&gt;</a:t>
            </a:r>
            <a:endParaRPr sz="2200">
              <a:highlight>
                <a:srgbClr val="93C47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		&lt;div class="logo"&gt;Logo&lt;/div&gt;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22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&lt;div class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="logo-text"&gt;Portfolio Website&lt;/div&gt;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	&lt;/a&gt;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200">
                <a:highlight>
                  <a:srgbClr val="A4C2F4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&lt;/header&gt;</a:t>
            </a:r>
            <a:endParaRPr sz="2200">
              <a:highlight>
                <a:srgbClr val="A4C2F4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22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g34889603262_0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000" y="1109725"/>
            <a:ext cx="7102376" cy="252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889603262_0_438"/>
          <p:cNvSpPr txBox="1"/>
          <p:nvPr>
            <p:ph type="title"/>
          </p:nvPr>
        </p:nvSpPr>
        <p:spPr>
          <a:xfrm>
            <a:off x="566928" y="14996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Setup</a:t>
            </a:r>
            <a:endParaRPr/>
          </a:p>
        </p:txBody>
      </p:sp>
      <p:sp>
        <p:nvSpPr>
          <p:cNvPr id="87" name="Google Shape;87;g34889603262_0_438"/>
          <p:cNvSpPr txBox="1"/>
          <p:nvPr>
            <p:ph idx="1" type="body"/>
          </p:nvPr>
        </p:nvSpPr>
        <p:spPr>
          <a:xfrm>
            <a:off x="566928" y="240806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Editor (VSCode)</a:t>
            </a: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Installed and set up.</a:t>
            </a:r>
            <a:b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Browser</a:t>
            </a: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Google Chrome, Firefox, or Safari.</a:t>
            </a:r>
            <a:b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●"/>
            </a:pPr>
            <a:r>
              <a:rPr b="1"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Version control tool (especially useful for projects with teams).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qr code with a white background&#10;&#10;AI-generated content may be incorrect." id="88" name="Google Shape;88;g34889603262_0_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3062" y="1499633"/>
            <a:ext cx="4458947" cy="445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a89125da2_3_0"/>
          <p:cNvSpPr txBox="1"/>
          <p:nvPr>
            <p:ph type="title"/>
          </p:nvPr>
        </p:nvSpPr>
        <p:spPr>
          <a:xfrm>
            <a:off x="421028" y="121546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Taks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g34a89125da2_3_0"/>
          <p:cNvSpPr/>
          <p:nvPr/>
        </p:nvSpPr>
        <p:spPr>
          <a:xfrm>
            <a:off x="492075" y="2219750"/>
            <a:ext cx="8367600" cy="4090200"/>
          </a:xfrm>
          <a:prstGeom prst="roundRect">
            <a:avLst>
              <a:gd fmla="val 37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&lt;nav&gt;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&lt;ul id="menu"&gt;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&lt;li&gt;</a:t>
            </a:r>
            <a:endParaRPr sz="16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&lt;a href="#"&gt;Home&lt;/a&gt;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&lt;/li&gt;</a:t>
            </a:r>
            <a:endParaRPr sz="16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 &lt;li&gt;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&lt;a href="#projects"&gt;Projects&lt;/a&gt;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&lt;/li&gt;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&lt;li&gt;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&lt;a href="mailto:hello@adriantwarog.com" class="button"&gt;Contact Me&lt;/a&gt;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&lt;/li&gt;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&lt;/ul&gt;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&lt;/nav&gt;&lt;/header&gt;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g34a89125da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24" y="977900"/>
            <a:ext cx="5994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a89125da2_3_11"/>
          <p:cNvSpPr txBox="1"/>
          <p:nvPr>
            <p:ph type="title"/>
          </p:nvPr>
        </p:nvSpPr>
        <p:spPr>
          <a:xfrm>
            <a:off x="211328" y="9408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g34a89125da2_3_11"/>
          <p:cNvSpPr txBox="1"/>
          <p:nvPr>
            <p:ph idx="1" type="body"/>
          </p:nvPr>
        </p:nvSpPr>
        <p:spPr>
          <a:xfrm>
            <a:off x="566928" y="21854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4a89125da2_3_11"/>
          <p:cNvSpPr/>
          <p:nvPr/>
        </p:nvSpPr>
        <p:spPr>
          <a:xfrm>
            <a:off x="544500" y="1640925"/>
            <a:ext cx="11103000" cy="505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&lt;main&gt;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000"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&lt;section class="hero container"&gt;</a:t>
            </a:r>
            <a:endParaRPr sz="2000">
              <a:highlight>
                <a:srgbClr val="93C47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&lt;div class="hero-blue"&gt;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&lt;div&gt;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&lt;h1&gt;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&lt;small&gt;Hi I'm&lt;/small&gt;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		Shreya Thakur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&lt;/h1&gt;</a:t>
            </a:r>
            <a:endParaRPr sz="20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&lt;p&gt;</a:t>
            </a:r>
            <a:endParaRPr sz="20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		Master's Student at UB. &lt;span&gt;I'm specializing in AI and Machine Learning. I'm passionate about applying innovative technologies to solve real-world problems and eager to contribute to advancements in AI and data science.&lt;/span&gt;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&lt;/p&gt;</a:t>
            </a:r>
            <a:endParaRPr sz="20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	&lt;/div&gt;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	&lt;/div&gt;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2000"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&lt;/section&gt;</a:t>
            </a:r>
            <a:endParaRPr sz="2000">
              <a:highlight>
                <a:srgbClr val="93C47D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&lt;/main&gt;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a89125da2_2_105"/>
          <p:cNvSpPr txBox="1"/>
          <p:nvPr>
            <p:ph type="title"/>
          </p:nvPr>
        </p:nvSpPr>
        <p:spPr>
          <a:xfrm>
            <a:off x="297528" y="121856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</a:t>
            </a:r>
            <a:r>
              <a:rPr lang="en-US"/>
              <a:t>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g34a89125da2_2_105"/>
          <p:cNvPicPr preferRelativeResize="0"/>
          <p:nvPr/>
        </p:nvPicPr>
        <p:blipFill rotWithShape="1">
          <a:blip r:embed="rId3">
            <a:alphaModFix/>
          </a:blip>
          <a:srcRect b="-1410" l="0" r="0" t="1410"/>
          <a:stretch/>
        </p:blipFill>
        <p:spPr>
          <a:xfrm>
            <a:off x="3392500" y="1506725"/>
            <a:ext cx="7338699" cy="5012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889603262_0_372"/>
          <p:cNvSpPr/>
          <p:nvPr/>
        </p:nvSpPr>
        <p:spPr>
          <a:xfrm>
            <a:off x="1097725" y="1490325"/>
            <a:ext cx="9633600" cy="5358300"/>
          </a:xfrm>
          <a:prstGeom prst="roundRect">
            <a:avLst>
              <a:gd fmla="val 711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&lt;/p&gt;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&lt;a href="./Sample_Resume_Template.pdf" class="button black"&gt;</a:t>
            </a:r>
            <a:endParaRPr sz="20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View Resume</a:t>
            </a:r>
            <a:endParaRPr sz="20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&lt;/a&gt;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&lt;div class="social-links"&gt;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href="#"&gt;</a:t>
            </a:r>
            <a:endParaRPr sz="20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&lt;img src="./imgs/github.png" alt="GitHub" width="48" /&gt;</a:t>
            </a:r>
            <a:endParaRPr sz="20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&lt;/a&gt;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href="#"&gt;</a:t>
            </a:r>
            <a:endParaRPr sz="20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&lt;img src="./imgs/linkedin.png" alt="LinkedIn" width="48" /&gt;</a:t>
            </a:r>
            <a:endParaRPr sz="20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	&lt;/a&gt;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&lt;/div&gt;&lt;/div&gt;&lt;/div&gt;&lt;/section&gt;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8" name="Google Shape;308;g34889603262_0_372"/>
          <p:cNvSpPr txBox="1"/>
          <p:nvPr>
            <p:ph type="title"/>
          </p:nvPr>
        </p:nvSpPr>
        <p:spPr>
          <a:xfrm>
            <a:off x="211325" y="908625"/>
            <a:ext cx="7891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a89125da2_2_113"/>
          <p:cNvSpPr txBox="1"/>
          <p:nvPr>
            <p:ph type="title"/>
          </p:nvPr>
        </p:nvSpPr>
        <p:spPr>
          <a:xfrm>
            <a:off x="460350" y="1531200"/>
            <a:ext cx="7891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g34a89125da2_2_113"/>
          <p:cNvPicPr preferRelativeResize="0"/>
          <p:nvPr/>
        </p:nvPicPr>
        <p:blipFill rotWithShape="1">
          <a:blip r:embed="rId3">
            <a:alphaModFix/>
          </a:blip>
          <a:srcRect b="1156" l="-610" r="610" t="0"/>
          <a:stretch/>
        </p:blipFill>
        <p:spPr>
          <a:xfrm>
            <a:off x="4424750" y="1707900"/>
            <a:ext cx="6114848" cy="4716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889603262_0_381"/>
          <p:cNvSpPr txBox="1"/>
          <p:nvPr>
            <p:ph type="title"/>
          </p:nvPr>
        </p:nvSpPr>
        <p:spPr>
          <a:xfrm>
            <a:off x="566928" y="14996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4889603262_0_381"/>
          <p:cNvSpPr txBox="1"/>
          <p:nvPr>
            <p:ph idx="1" type="body"/>
          </p:nvPr>
        </p:nvSpPr>
        <p:spPr>
          <a:xfrm>
            <a:off x="566928" y="21854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4889603262_0_381"/>
          <p:cNvSpPr/>
          <p:nvPr/>
        </p:nvSpPr>
        <p:spPr>
          <a:xfrm>
            <a:off x="441600" y="1128025"/>
            <a:ext cx="11308800" cy="5392500"/>
          </a:xfrm>
          <a:prstGeom prst="roundRect">
            <a:avLst>
              <a:gd fmla="val 69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&lt;section class="work-experience container"&gt;</a:t>
            </a:r>
            <a:endParaRPr sz="16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&lt;h2&gt;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highlight>
                  <a:srgbClr val="00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&lt;small&gt;Recent&lt;/small&gt;</a:t>
            </a:r>
            <a:endParaRPr sz="1600">
              <a:highlight>
                <a:srgbClr val="00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00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Work Experience</a:t>
            </a:r>
            <a:endParaRPr sz="1600">
              <a:highlight>
                <a:srgbClr val="00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&lt;/h2&gt;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&lt;div class="jobs"&gt;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&lt;article&gt;</a:t>
            </a:r>
            <a:endParaRPr sz="16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&lt;figure&gt;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	&lt;div&gt;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-US" sz="1600"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&lt;img src="./imgs/workplace-1.jpg" alt="Workplace-1 - YouTube Creator" width="100%" /&gt;</a:t>
            </a:r>
            <a:endParaRPr sz="1600">
              <a:highlight>
                <a:srgbClr val="D0E0E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				&lt;figcaption&gt;</a:t>
            </a:r>
            <a:endParaRPr sz="1600">
              <a:highlight>
                <a:srgbClr val="D0E0E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		Workplace - 1 YouTube Creator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		&lt;/figcaption&gt;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	&lt;/div&gt;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&lt;/figure&gt;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&lt;h3&gt;YouTube Content Creator&lt;/h3&gt;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&lt;div&gt;2025-current&lt;/div&gt;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en-US" sz="1600"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&lt;p&gt;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Content creation online teaching people about how to code using HTML, CSS, JS.&lt;/p&gt;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16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&lt;/article&gt;</a:t>
            </a:r>
            <a:endParaRPr sz="1600">
              <a:highlight>
                <a:srgbClr val="00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00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&lt;div&gt;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&lt;/section&gt;</a:t>
            </a:r>
            <a:endParaRPr sz="1600"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g34889603262_0_381"/>
          <p:cNvSpPr txBox="1"/>
          <p:nvPr>
            <p:ph type="title"/>
          </p:nvPr>
        </p:nvSpPr>
        <p:spPr>
          <a:xfrm>
            <a:off x="7462050" y="1364550"/>
            <a:ext cx="45240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34a89125da2_3_41"/>
          <p:cNvPicPr preferRelativeResize="0"/>
          <p:nvPr/>
        </p:nvPicPr>
        <p:blipFill rotWithShape="1">
          <a:blip r:embed="rId3">
            <a:alphaModFix/>
          </a:blip>
          <a:srcRect b="-1088" l="0" r="0" t="2166"/>
          <a:stretch/>
        </p:blipFill>
        <p:spPr>
          <a:xfrm>
            <a:off x="1975550" y="914400"/>
            <a:ext cx="7218326" cy="57911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889603262_0_391"/>
          <p:cNvSpPr txBox="1"/>
          <p:nvPr>
            <p:ph type="ctrTitle"/>
          </p:nvPr>
        </p:nvSpPr>
        <p:spPr>
          <a:xfrm>
            <a:off x="658368" y="1490663"/>
            <a:ext cx="6638400" cy="23877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Bootstrap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g34889603262_0_391"/>
          <p:cNvSpPr txBox="1"/>
          <p:nvPr>
            <p:ph idx="1" type="subTitle"/>
          </p:nvPr>
        </p:nvSpPr>
        <p:spPr>
          <a:xfrm>
            <a:off x="658368" y="3970337"/>
            <a:ext cx="6638400" cy="22131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889603262_0_397"/>
          <p:cNvSpPr txBox="1"/>
          <p:nvPr>
            <p:ph idx="1" type="body"/>
          </p:nvPr>
        </p:nvSpPr>
        <p:spPr>
          <a:xfrm>
            <a:off x="139700" y="1168400"/>
            <a:ext cx="12128700" cy="517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What is Bootstrap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 is a widely used open-source front-end framework that streamlines web development by providing pre-designed, responsive UI components and a flexible grid system. It enables developers to quickly create mobile-first, consistent, and customizable websites with minimal effort.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0" lvl="0" marL="1714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a89125da2_3_148"/>
          <p:cNvSpPr txBox="1"/>
          <p:nvPr>
            <p:ph type="title"/>
          </p:nvPr>
        </p:nvSpPr>
        <p:spPr>
          <a:xfrm>
            <a:off x="401824" y="1194825"/>
            <a:ext cx="97962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Bootstrap?</a:t>
            </a:r>
            <a:endParaRPr/>
          </a:p>
        </p:txBody>
      </p:sp>
      <p:sp>
        <p:nvSpPr>
          <p:cNvPr id="350" name="Google Shape;350;g34a89125da2_3_148"/>
          <p:cNvSpPr txBox="1"/>
          <p:nvPr>
            <p:ph idx="1" type="body"/>
          </p:nvPr>
        </p:nvSpPr>
        <p:spPr>
          <a:xfrm>
            <a:off x="127000" y="2172725"/>
            <a:ext cx="123318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Open-source framework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Simplifies web development with pre-built tools and components.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Responsive design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Uses a flexible grid system to create mobile-first, adaptive layouts.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Pre-designed UI components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Includes buttons, forms, navigation bars, modals, and more for quick integration.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Cross-browser compatibility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Ensures consistent styles and behavior across various browsers.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 with HTML, CSS, and JavaScript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Leverages these core web technologies for structure and functionality.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Customizable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Allows easy customization to fit project-specific needs.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00050" rtl="0" algn="l">
              <a:spcBef>
                <a:spcPts val="0"/>
              </a:spcBef>
              <a:spcAft>
                <a:spcPts val="0"/>
              </a:spcAft>
              <a:buClr>
                <a:srgbClr val="15202B"/>
              </a:buClr>
              <a:buSzPts val="2000"/>
              <a:buFont typeface="Georgia"/>
              <a:buChar char="●"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development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Speeds up the process of building professional, modern websites.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7150" lvl="0" marL="17145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/>
          <p:nvPr>
            <p:ph idx="1" type="body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t/>
            </a:r>
            <a:endParaRPr/>
          </a:p>
        </p:txBody>
      </p:sp>
      <p:sp>
        <p:nvSpPr>
          <p:cNvPr id="94" name="Google Shape;94;p3"/>
          <p:cNvSpPr txBox="1"/>
          <p:nvPr>
            <p:ph type="ctrTitle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What is Web Development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889603262_0_406"/>
          <p:cNvSpPr txBox="1"/>
          <p:nvPr>
            <p:ph type="title"/>
          </p:nvPr>
        </p:nvSpPr>
        <p:spPr>
          <a:xfrm>
            <a:off x="266700" y="1137625"/>
            <a:ext cx="72519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Pre-Styled Components</a:t>
            </a:r>
            <a:endParaRPr/>
          </a:p>
        </p:txBody>
      </p:sp>
      <p:sp>
        <p:nvSpPr>
          <p:cNvPr id="357" name="Google Shape;357;g34889603262_0_406"/>
          <p:cNvSpPr txBox="1"/>
          <p:nvPr>
            <p:ph idx="1" type="body"/>
          </p:nvPr>
        </p:nvSpPr>
        <p:spPr>
          <a:xfrm>
            <a:off x="266700" y="1790700"/>
            <a:ext cx="12057000" cy="499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HTML:										With CSS:</a:t>
            </a:r>
            <a:endParaRPr b="1"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Bootstrap: </a:t>
            </a:r>
            <a:r>
              <a:rPr lang="en-US" sz="2000">
                <a:solidFill>
                  <a:srgbClr val="1520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Bootstrap's classes already provide a consistent design without the need for custom CSS!!</a:t>
            </a:r>
            <a:endParaRPr sz="2000">
              <a:solidFill>
                <a:srgbClr val="15202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g34889603262_0_406"/>
          <p:cNvSpPr/>
          <p:nvPr/>
        </p:nvSpPr>
        <p:spPr>
          <a:xfrm>
            <a:off x="495300" y="2307250"/>
            <a:ext cx="4515000" cy="8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&lt;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button&gt;Save it&lt;/button&gt;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g34889603262_0_406"/>
          <p:cNvSpPr/>
          <p:nvPr/>
        </p:nvSpPr>
        <p:spPr>
          <a:xfrm>
            <a:off x="6232975" y="2249250"/>
            <a:ext cx="5006400" cy="235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button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background-color: #007bff;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color: white;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padding: 10px 20px;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border: none;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border-radius: 5px;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g34889603262_0_406"/>
          <p:cNvSpPr/>
          <p:nvPr/>
        </p:nvSpPr>
        <p:spPr>
          <a:xfrm>
            <a:off x="1168400" y="5461000"/>
            <a:ext cx="8991900" cy="101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&lt;button class="btn btn-primary"&gt;Click Me&lt;/button&gt;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a89125da2_3_133"/>
          <p:cNvSpPr txBox="1"/>
          <p:nvPr>
            <p:ph type="title"/>
          </p:nvPr>
        </p:nvSpPr>
        <p:spPr>
          <a:xfrm>
            <a:off x="566928" y="1499616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4a89125da2_3_133"/>
          <p:cNvSpPr txBox="1"/>
          <p:nvPr>
            <p:ph idx="1" type="body"/>
          </p:nvPr>
        </p:nvSpPr>
        <p:spPr>
          <a:xfrm>
            <a:off x="566928" y="2185416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4a89125da2_3_133"/>
          <p:cNvSpPr/>
          <p:nvPr/>
        </p:nvSpPr>
        <p:spPr>
          <a:xfrm>
            <a:off x="330200" y="965200"/>
            <a:ext cx="11290200" cy="5689500"/>
          </a:xfrm>
          <a:prstGeom prst="roundRect">
            <a:avLst>
              <a:gd fmla="val 669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&lt;head&gt;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	&lt;meta charset="UTF-8"&gt;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	&lt;title&gt;Bootstrap Card Example&lt;/title&gt;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	&lt;link href="https://cdn.jsdelivr.net/npm/bootstrap@5.3.3/dist/css/bootstrap.min.css" rel="stylesheet"&gt;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&lt;/head&gt;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&lt;body&gt;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&lt;div class="container mt-5"&gt;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		&lt;div class="card" style="width: 18rem;"&gt;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			&lt;img src="imgs/bootstrap_test.png" class="card-img-top" alt="..."&gt;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			&lt;div class="card-body"&gt;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  			&lt;h5 class="card-title"&gt;Card Title&lt;/h5&gt;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  			&lt;p class="card-text"&gt;This is a simple card with some text and a button.&lt;/p&gt;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  			&lt;a href="#" class="btn btn-primary"&gt;Go somewhere&lt;/a&gt;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  			&lt;/div&gt;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		&lt;/div&gt;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	&lt;/div&gt;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34a89125da2_3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624" y="1003300"/>
            <a:ext cx="5843900" cy="56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889603262_5_6"/>
          <p:cNvSpPr txBox="1"/>
          <p:nvPr>
            <p:ph idx="1" type="body"/>
          </p:nvPr>
        </p:nvSpPr>
        <p:spPr>
          <a:xfrm>
            <a:off x="658368" y="3968496"/>
            <a:ext cx="66384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200"/>
              <a:t>Where beauty lies!</a:t>
            </a:r>
            <a:endParaRPr sz="2200"/>
          </a:p>
        </p:txBody>
      </p:sp>
      <p:sp>
        <p:nvSpPr>
          <p:cNvPr id="380" name="Google Shape;380;g34889603262_5_6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CSS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a89125da2_2_136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</a:t>
            </a:r>
            <a:endParaRPr/>
          </a:p>
        </p:txBody>
      </p:sp>
      <p:sp>
        <p:nvSpPr>
          <p:cNvPr id="386" name="Google Shape;386;g34a89125da2_2_136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g34a89125da2_2_136"/>
          <p:cNvSpPr txBox="1"/>
          <p:nvPr/>
        </p:nvSpPr>
        <p:spPr>
          <a:xfrm>
            <a:off x="528600" y="2595700"/>
            <a:ext cx="10482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CSS is used to style and visually enhance HTML elements on a webpage.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allows you to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define the layout, colors, fonts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 and overall design of a site,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making it look appealing and user-friendly.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CSS helps separate structure from style, providing flexibility in design and ensuring consistency across webpages.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889603262_5_180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Selectors</a:t>
            </a:r>
            <a:endParaRPr/>
          </a:p>
        </p:txBody>
      </p:sp>
      <p:sp>
        <p:nvSpPr>
          <p:cNvPr id="393" name="Google Shape;393;g34889603262_5_18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g34889603262_5_180"/>
          <p:cNvSpPr txBox="1"/>
          <p:nvPr/>
        </p:nvSpPr>
        <p:spPr>
          <a:xfrm>
            <a:off x="651325" y="2260450"/>
            <a:ext cx="10482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Selector					Example			Example description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#id						#firstname			Selects the element with id="firstname"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.class					.intro				Selects all elements with class="intro"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*						*					Selects all elements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element					p					Selects all &lt;p&gt; elements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element,element,..		div, p				Selects all &lt;div&gt; elements and all &lt;p&gt; elements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a89125da2_2_143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</a:t>
            </a:r>
            <a:endParaRPr/>
          </a:p>
        </p:txBody>
      </p:sp>
      <p:sp>
        <p:nvSpPr>
          <p:cNvPr id="400" name="Google Shape;400;g34a89125da2_2_143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1" name="Google Shape;401;g34a89125da2_2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00" y="2262191"/>
            <a:ext cx="10608317" cy="415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4a89125da2_2_12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Selectors</a:t>
            </a:r>
            <a:endParaRPr/>
          </a:p>
        </p:txBody>
      </p:sp>
      <p:sp>
        <p:nvSpPr>
          <p:cNvPr id="407" name="Google Shape;407;g34a89125da2_2_12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g34a89125da2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225" y="3038009"/>
            <a:ext cx="10606625" cy="22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889603262_5_190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Insertion</a:t>
            </a:r>
            <a:endParaRPr/>
          </a:p>
        </p:txBody>
      </p:sp>
      <p:sp>
        <p:nvSpPr>
          <p:cNvPr id="414" name="Google Shape;414;g34889603262_5_19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g34889603262_5_190"/>
          <p:cNvSpPr txBox="1"/>
          <p:nvPr/>
        </p:nvSpPr>
        <p:spPr>
          <a:xfrm>
            <a:off x="651325" y="2260450"/>
            <a:ext cx="51375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There are three ways of inserting a style sheet:</a:t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External CSS </a:t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Internal CSS</a:t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20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6" name="Google Shape;416;g34889603262_5_190"/>
          <p:cNvSpPr/>
          <p:nvPr/>
        </p:nvSpPr>
        <p:spPr>
          <a:xfrm>
            <a:off x="1172150" y="3785950"/>
            <a:ext cx="53829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&lt;link rel="stylesheet" href="mystyle.css"&gt;</a:t>
            </a:r>
            <a:endParaRPr sz="2000"/>
          </a:p>
        </p:txBody>
      </p:sp>
      <p:sp>
        <p:nvSpPr>
          <p:cNvPr id="417" name="Google Shape;417;g34889603262_5_190"/>
          <p:cNvSpPr/>
          <p:nvPr/>
        </p:nvSpPr>
        <p:spPr>
          <a:xfrm>
            <a:off x="8046475" y="3129125"/>
            <a:ext cx="3170400" cy="304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&lt;style&gt;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body {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background-color: linen;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h1 {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color: maroon;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margin-left: 40px;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&lt;/style&gt;</a:t>
            </a:r>
            <a:endParaRPr/>
          </a:p>
        </p:txBody>
      </p:sp>
      <p:sp>
        <p:nvSpPr>
          <p:cNvPr id="418" name="Google Shape;418;g34889603262_5_190"/>
          <p:cNvSpPr/>
          <p:nvPr/>
        </p:nvSpPr>
        <p:spPr>
          <a:xfrm>
            <a:off x="1164050" y="5456525"/>
            <a:ext cx="60711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&lt;p style="color:red;"&gt;This is a paragraph.&lt;/p&gt;</a:t>
            </a:r>
            <a:endParaRPr sz="2000"/>
          </a:p>
        </p:txBody>
      </p:sp>
      <p:sp>
        <p:nvSpPr>
          <p:cNvPr id="419" name="Google Shape;419;g34889603262_5_190"/>
          <p:cNvSpPr txBox="1"/>
          <p:nvPr/>
        </p:nvSpPr>
        <p:spPr>
          <a:xfrm>
            <a:off x="8046475" y="22604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Inline CSS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889603262_5_201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Colors</a:t>
            </a:r>
            <a:endParaRPr/>
          </a:p>
        </p:txBody>
      </p:sp>
      <p:sp>
        <p:nvSpPr>
          <p:cNvPr id="425" name="Google Shape;425;g34889603262_5_201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g34889603262_5_201" title="Screenshot 2025-04-05 at 10.32.0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06" y="2670005"/>
            <a:ext cx="8447325" cy="3951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4889603262_5_201"/>
          <p:cNvSpPr txBox="1"/>
          <p:nvPr/>
        </p:nvSpPr>
        <p:spPr>
          <a:xfrm>
            <a:off x="607025" y="1942200"/>
            <a:ext cx="8447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Customize your own color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https://www.w3schools.com/css/css_colors_rgb.asp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/>
          <p:nvPr>
            <p:ph type="title"/>
          </p:nvPr>
        </p:nvSpPr>
        <p:spPr>
          <a:xfrm>
            <a:off x="375353" y="121229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231675" y="1994402"/>
            <a:ext cx="11757000" cy="4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Development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process of creating websites or web applications that run in a browser.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involves </a:t>
            </a: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designing, building, and maintaining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websites using a combination of frontend and backend technologies.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Divided into three main categories: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Development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Development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Full-Stack Development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Common tools and frameworks include: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Frontend: React, Angular, Vue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Backend: Express.js, Django, Flask</a:t>
            </a:r>
            <a:b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91440" lvl="0" marL="2286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2160"/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4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a89125da2_2_27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Colors</a:t>
            </a:r>
            <a:endParaRPr/>
          </a:p>
        </p:txBody>
      </p:sp>
      <p:sp>
        <p:nvSpPr>
          <p:cNvPr id="433" name="Google Shape;433;g34a89125da2_2_27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g34a89125da2_2_27"/>
          <p:cNvSpPr/>
          <p:nvPr/>
        </p:nvSpPr>
        <p:spPr>
          <a:xfrm>
            <a:off x="528600" y="2203775"/>
            <a:ext cx="8957400" cy="357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&lt;h1 style="background-color:rgb(255, 99, 71);"&gt;...&lt;/h1&gt;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&lt;h1 style="background-color:#ff6347;"&gt;...&lt;/h1&gt;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&lt;h1 style="background-color:hsl(9, 100%, 64%);"&gt;...&lt;/h1&gt;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&lt;h1 style="background-color:rgba(255, 99, 71, 0.5);"&gt;...&lt;/h1&gt;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&lt;h1 style="background-color:hsla(9, 100%, 64%, 0.5);"&gt;...&lt;/h1&gt;</a:t>
            </a:r>
            <a:endParaRPr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889603262_5_211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Colors</a:t>
            </a:r>
            <a:endParaRPr/>
          </a:p>
        </p:txBody>
      </p:sp>
      <p:sp>
        <p:nvSpPr>
          <p:cNvPr id="440" name="Google Shape;440;g34889603262_5_211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g34889603262_5_211"/>
          <p:cNvSpPr/>
          <p:nvPr/>
        </p:nvSpPr>
        <p:spPr>
          <a:xfrm>
            <a:off x="1248775" y="1937375"/>
            <a:ext cx="4463400" cy="16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div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background-color: green;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opacity: 0.3;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</p:txBody>
      </p:sp>
      <p:sp>
        <p:nvSpPr>
          <p:cNvPr id="442" name="Google Shape;442;g34889603262_5_211"/>
          <p:cNvSpPr/>
          <p:nvPr/>
        </p:nvSpPr>
        <p:spPr>
          <a:xfrm>
            <a:off x="6277350" y="1937375"/>
            <a:ext cx="4463400" cy="16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div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background: rgba(0, 128, 0, 0.3)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</p:txBody>
      </p:sp>
      <p:pic>
        <p:nvPicPr>
          <p:cNvPr id="443" name="Google Shape;443;g34889603262_5_211" title="Screenshot 2025-04-05 at 10.34.5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50" y="4105700"/>
            <a:ext cx="11143898" cy="2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4889603262_5_234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Box Model</a:t>
            </a:r>
            <a:endParaRPr/>
          </a:p>
        </p:txBody>
      </p:sp>
      <p:sp>
        <p:nvSpPr>
          <p:cNvPr id="449" name="Google Shape;449;g34889603262_5_234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g34889603262_5_234" title="Screenshot 2025-04-05 at 10.45.4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25" y="2108941"/>
            <a:ext cx="9295706" cy="415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889603262_5_220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Borders, Margin, Padding</a:t>
            </a:r>
            <a:endParaRPr/>
          </a:p>
        </p:txBody>
      </p:sp>
      <p:sp>
        <p:nvSpPr>
          <p:cNvPr id="456" name="Google Shape;456;g34889603262_5_22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g34889603262_5_220"/>
          <p:cNvSpPr/>
          <p:nvPr/>
        </p:nvSpPr>
        <p:spPr>
          <a:xfrm>
            <a:off x="741125" y="2191225"/>
            <a:ext cx="2452800" cy="15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border-width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border-color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border-style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border-radius</a:t>
            </a:r>
            <a:endParaRPr sz="2000"/>
          </a:p>
        </p:txBody>
      </p:sp>
      <p:sp>
        <p:nvSpPr>
          <p:cNvPr id="458" name="Google Shape;458;g34889603262_5_220"/>
          <p:cNvSpPr/>
          <p:nvPr/>
        </p:nvSpPr>
        <p:spPr>
          <a:xfrm>
            <a:off x="4936238" y="2191225"/>
            <a:ext cx="2212500" cy="15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margin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margin-left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margin-right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margin-bottom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margin-top</a:t>
            </a:r>
            <a:endParaRPr sz="2000"/>
          </a:p>
        </p:txBody>
      </p:sp>
      <p:sp>
        <p:nvSpPr>
          <p:cNvPr id="459" name="Google Shape;459;g34889603262_5_220"/>
          <p:cNvSpPr/>
          <p:nvPr/>
        </p:nvSpPr>
        <p:spPr>
          <a:xfrm>
            <a:off x="8795550" y="2191225"/>
            <a:ext cx="2212500" cy="159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padding-top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padding-right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padding-bottom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padding-left</a:t>
            </a:r>
            <a:endParaRPr sz="2000"/>
          </a:p>
        </p:txBody>
      </p:sp>
      <p:pic>
        <p:nvPicPr>
          <p:cNvPr id="460" name="Google Shape;460;g34889603262_5_220" title="Screenshot 2025-04-05 at 10.43.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50" y="4045350"/>
            <a:ext cx="3779068" cy="24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34889603262_5_220" title="Screenshot 2025-04-05 at 10.44.0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475" y="4236913"/>
            <a:ext cx="3316025" cy="17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34889603262_5_220" title="Screenshot 2025-04-05 at 10.44.13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878" y="4156075"/>
            <a:ext cx="3384468" cy="18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4889603262_5_243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Text Formatting</a:t>
            </a:r>
            <a:endParaRPr/>
          </a:p>
        </p:txBody>
      </p:sp>
      <p:sp>
        <p:nvSpPr>
          <p:cNvPr id="468" name="Google Shape;468;g34889603262_5_243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g34889603262_5_243"/>
          <p:cNvSpPr/>
          <p:nvPr/>
        </p:nvSpPr>
        <p:spPr>
          <a:xfrm>
            <a:off x="643675" y="2401925"/>
            <a:ext cx="6333000" cy="363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h1</a:t>
            </a:r>
            <a:r>
              <a:rPr lang="en-US" sz="2000"/>
              <a:t>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color: red;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text-decoration: underline red double 5px;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text-transform: capitalize;</a:t>
            </a:r>
            <a:br>
              <a:rPr lang="en-US" sz="2000"/>
            </a:br>
            <a:r>
              <a:rPr lang="en-US" sz="2000"/>
              <a:t>  text-shadow: 2px 2px;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</p:txBody>
      </p:sp>
      <p:pic>
        <p:nvPicPr>
          <p:cNvPr id="470" name="Google Shape;470;g34889603262_5_243" title="Screenshot 2025-04-05 at 10.52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278" y="3351500"/>
            <a:ext cx="35052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4889603262_5_243"/>
          <p:cNvSpPr txBox="1"/>
          <p:nvPr>
            <p:ph type="title"/>
          </p:nvPr>
        </p:nvSpPr>
        <p:spPr>
          <a:xfrm>
            <a:off x="7846500" y="2465888"/>
            <a:ext cx="4524000" cy="53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/>
              <a:t>Task 1</a:t>
            </a:r>
            <a:endParaRPr sz="32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4889603262_5_268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Display</a:t>
            </a:r>
            <a:endParaRPr/>
          </a:p>
        </p:txBody>
      </p:sp>
      <p:sp>
        <p:nvSpPr>
          <p:cNvPr id="477" name="Google Shape;477;g34889603262_5_268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g34889603262_5_268" title="Screenshot 2025-04-05 at 11.01.5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00" y="1214250"/>
            <a:ext cx="6003002" cy="52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4889603262_5_268"/>
          <p:cNvSpPr/>
          <p:nvPr/>
        </p:nvSpPr>
        <p:spPr>
          <a:xfrm>
            <a:off x="587900" y="2379450"/>
            <a:ext cx="4281600" cy="295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&lt;h2&gt;display: inline-block&lt;/h2&gt;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&lt;p class="test_display"&gt;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&lt;span&gt;Text 1&lt;/span&gt;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&lt;span&gt;Text 2&lt;/span&gt;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&lt;span&gt;Text 3&lt;/span&gt;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&lt;/p&gt;</a:t>
            </a:r>
            <a:endParaRPr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4889603262_5_277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Layouts</a:t>
            </a:r>
            <a:endParaRPr/>
          </a:p>
        </p:txBody>
      </p:sp>
      <p:sp>
        <p:nvSpPr>
          <p:cNvPr id="485" name="Google Shape;485;g34889603262_5_277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g34889603262_5_277"/>
          <p:cNvSpPr/>
          <p:nvPr/>
        </p:nvSpPr>
        <p:spPr>
          <a:xfrm>
            <a:off x="8212050" y="3704625"/>
            <a:ext cx="3553500" cy="237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@media screen and (max-width: 600px)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.column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  width: 100%;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}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87" name="Google Shape;487;g34889603262_5_277"/>
          <p:cNvSpPr txBox="1"/>
          <p:nvPr/>
        </p:nvSpPr>
        <p:spPr>
          <a:xfrm>
            <a:off x="612975" y="2419700"/>
            <a:ext cx="981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Responsive </a:t>
            </a:r>
            <a:r>
              <a:rPr b="1" lang="en-US" sz="2000"/>
              <a:t>layout : It makes the three columns stack on top of each other instead of next to each other on smaller screens (600px wide or less) </a:t>
            </a:r>
            <a:endParaRPr b="1" sz="2000"/>
          </a:p>
        </p:txBody>
      </p:sp>
      <p:pic>
        <p:nvPicPr>
          <p:cNvPr id="488" name="Google Shape;488;g34889603262_5_277" title="Screenshot 2025-04-05 at 11.07.56 PM.png"/>
          <p:cNvPicPr preferRelativeResize="0"/>
          <p:nvPr/>
        </p:nvPicPr>
        <p:blipFill rotWithShape="1">
          <a:blip r:embed="rId3">
            <a:alphaModFix/>
          </a:blip>
          <a:srcRect b="0" l="980" r="0" t="0"/>
          <a:stretch/>
        </p:blipFill>
        <p:spPr>
          <a:xfrm>
            <a:off x="612975" y="3704625"/>
            <a:ext cx="6951601" cy="26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a89125da2_2_36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Layouts</a:t>
            </a:r>
            <a:endParaRPr/>
          </a:p>
        </p:txBody>
      </p:sp>
      <p:sp>
        <p:nvSpPr>
          <p:cNvPr id="494" name="Google Shape;494;g34a89125da2_2_36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g34a89125da2_2_36"/>
          <p:cNvSpPr txBox="1"/>
          <p:nvPr/>
        </p:nvSpPr>
        <p:spPr>
          <a:xfrm>
            <a:off x="612975" y="2419700"/>
            <a:ext cx="4447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Responsive layout : It makes the three columns stack on top of each other instead of next to each other on smaller screens (600px wide or less) </a:t>
            </a:r>
            <a:endParaRPr b="1" sz="2000"/>
          </a:p>
        </p:txBody>
      </p:sp>
      <p:pic>
        <p:nvPicPr>
          <p:cNvPr id="496" name="Google Shape;496;g34a89125da2_2_36" title="Screenshot 2025-04-05 at 11.08.0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900" y="1415375"/>
            <a:ext cx="3940749" cy="520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a89125da2_2_45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Icons, Lists</a:t>
            </a:r>
            <a:endParaRPr/>
          </a:p>
        </p:txBody>
      </p:sp>
      <p:sp>
        <p:nvSpPr>
          <p:cNvPr id="502" name="Google Shape;502;g34a89125da2_2_45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g34a89125da2_2_45"/>
          <p:cNvSpPr/>
          <p:nvPr/>
        </p:nvSpPr>
        <p:spPr>
          <a:xfrm>
            <a:off x="6125325" y="2768813"/>
            <a:ext cx="5305200" cy="275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&lt;i class="fas fa-cloud"&gt;&lt;/i&gt;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&lt;i class="fas fa-heart"&gt;&lt;/i&gt;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&lt;i class="fas fa-car"&gt;&lt;/i&gt;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&lt;i class="fas fa-file"&gt;&lt;/i&gt;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&lt;i class="fas fa-bars"&gt;&lt;/i&gt;</a:t>
            </a:r>
            <a:endParaRPr sz="2000"/>
          </a:p>
        </p:txBody>
      </p:sp>
      <p:pic>
        <p:nvPicPr>
          <p:cNvPr id="504" name="Google Shape;504;g34a89125da2_2_45" title="Screenshot 2025-04-05 at 10.53.5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575" y="3498801"/>
            <a:ext cx="4991200" cy="12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889603262_5_257"/>
          <p:cNvSpPr txBox="1"/>
          <p:nvPr>
            <p:ph type="title"/>
          </p:nvPr>
        </p:nvSpPr>
        <p:spPr>
          <a:xfrm>
            <a:off x="528603" y="1269741"/>
            <a:ext cx="6951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CSS Lists</a:t>
            </a:r>
            <a:endParaRPr/>
          </a:p>
        </p:txBody>
      </p:sp>
      <p:sp>
        <p:nvSpPr>
          <p:cNvPr id="510" name="Google Shape;510;g34889603262_5_257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g34889603262_5_257" title="Screenshot 2025-04-05 at 10.54.4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684" y="1085050"/>
            <a:ext cx="6837090" cy="24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4889603262_5_257"/>
          <p:cNvSpPr/>
          <p:nvPr/>
        </p:nvSpPr>
        <p:spPr>
          <a:xfrm>
            <a:off x="587850" y="3641075"/>
            <a:ext cx="4329300" cy="294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ul.a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list-style-type: circle;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ul.b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list-style-type: square;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13" name="Google Shape;513;g34889603262_5_257"/>
          <p:cNvSpPr/>
          <p:nvPr/>
        </p:nvSpPr>
        <p:spPr>
          <a:xfrm>
            <a:off x="6020675" y="3641075"/>
            <a:ext cx="4875300" cy="289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ol.c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list-style-type: upper-roman;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ol.d {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list-style-type: lower-alpha;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</p:txBody>
      </p:sp>
      <p:sp>
        <p:nvSpPr>
          <p:cNvPr id="514" name="Google Shape;514;g34889603262_5_257"/>
          <p:cNvSpPr txBox="1"/>
          <p:nvPr>
            <p:ph type="title"/>
          </p:nvPr>
        </p:nvSpPr>
        <p:spPr>
          <a:xfrm>
            <a:off x="587850" y="2360650"/>
            <a:ext cx="4524000" cy="53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/>
              <a:t>Task 2</a:t>
            </a:r>
            <a:endParaRPr sz="32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</a:pPr>
            <a:r>
              <a:rPr lang="en-US"/>
              <a:t>Stages of Web Development</a:t>
            </a:r>
            <a:endParaRPr/>
          </a:p>
        </p:txBody>
      </p:sp>
      <p:sp>
        <p:nvSpPr>
          <p:cNvPr id="107" name="Google Shape;107;p5"/>
          <p:cNvSpPr txBox="1"/>
          <p:nvPr>
            <p:ph idx="11" type="ftr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Web Development Life Cycle: Key Phases &amp; Best Practices" id="108" name="Google Shape;108;p5"/>
          <p:cNvPicPr preferRelativeResize="0"/>
          <p:nvPr/>
        </p:nvPicPr>
        <p:blipFill rotWithShape="1">
          <a:blip r:embed="rId3">
            <a:alphaModFix/>
          </a:blip>
          <a:srcRect b="0" l="0" r="0" t="29935"/>
          <a:stretch/>
        </p:blipFill>
        <p:spPr>
          <a:xfrm>
            <a:off x="0" y="2200005"/>
            <a:ext cx="12192001" cy="434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4889603262_5_175"/>
          <p:cNvSpPr txBox="1"/>
          <p:nvPr>
            <p:ph idx="1" type="body"/>
          </p:nvPr>
        </p:nvSpPr>
        <p:spPr>
          <a:xfrm>
            <a:off x="658368" y="3968496"/>
            <a:ext cx="66384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lang="en-US" sz="2200"/>
              <a:t>Where magic happens!</a:t>
            </a:r>
            <a:endParaRPr sz="2200"/>
          </a:p>
        </p:txBody>
      </p:sp>
      <p:sp>
        <p:nvSpPr>
          <p:cNvPr id="520" name="Google Shape;520;g34889603262_5_175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JAVASCRIPT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4889603262_5_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g34889603262_5_0"/>
          <p:cNvSpPr txBox="1"/>
          <p:nvPr/>
        </p:nvSpPr>
        <p:spPr>
          <a:xfrm>
            <a:off x="645350" y="1216450"/>
            <a:ext cx="938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</a:t>
            </a:r>
            <a:endParaRPr/>
          </a:p>
        </p:txBody>
      </p:sp>
      <p:sp>
        <p:nvSpPr>
          <p:cNvPr id="527" name="Google Shape;527;g34889603262_5_0"/>
          <p:cNvSpPr txBox="1"/>
          <p:nvPr/>
        </p:nvSpPr>
        <p:spPr>
          <a:xfrm>
            <a:off x="645350" y="2748950"/>
            <a:ext cx="8486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JavaScript is a programming language that adds interactivity to web pages.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While HTML defines the structure and CSS controls the look, JS enables dynamic behavior and allows the web page to respond to user 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JavaScript makes websites interactive, enabling features like forms, animations, and live content updates.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a89125da2_2_15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g34a89125da2_2_150"/>
          <p:cNvSpPr/>
          <p:nvPr/>
        </p:nvSpPr>
        <p:spPr>
          <a:xfrm>
            <a:off x="693200" y="2303775"/>
            <a:ext cx="97794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document.getElementById(‘demo’).innerHTML = ‘Hello JavaScript’;</a:t>
            </a:r>
            <a:endParaRPr sz="2000"/>
          </a:p>
        </p:txBody>
      </p:sp>
      <p:sp>
        <p:nvSpPr>
          <p:cNvPr id="534" name="Google Shape;534;g34a89125da2_2_150"/>
          <p:cNvSpPr txBox="1"/>
          <p:nvPr/>
        </p:nvSpPr>
        <p:spPr>
          <a:xfrm>
            <a:off x="645350" y="1216450"/>
            <a:ext cx="938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can change HTMl &amp; CSS content</a:t>
            </a:r>
            <a:endParaRPr/>
          </a:p>
        </p:txBody>
      </p:sp>
      <p:sp>
        <p:nvSpPr>
          <p:cNvPr id="535" name="Google Shape;535;g34a89125da2_2_150"/>
          <p:cNvSpPr/>
          <p:nvPr/>
        </p:nvSpPr>
        <p:spPr>
          <a:xfrm>
            <a:off x="657350" y="3445125"/>
            <a:ext cx="98154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document.getElementById("demo").style.fontSize = "35px";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g34a89125da2_2_150"/>
          <p:cNvSpPr/>
          <p:nvPr/>
        </p:nvSpPr>
        <p:spPr>
          <a:xfrm>
            <a:off x="693200" y="4711575"/>
            <a:ext cx="97794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document.getElementById("demo").style.display = "none";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a89125da2_2_16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34a89125da2_2_160"/>
          <p:cNvSpPr/>
          <p:nvPr/>
        </p:nvSpPr>
        <p:spPr>
          <a:xfrm>
            <a:off x="645350" y="2938325"/>
            <a:ext cx="9779400" cy="355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&lt;button onclick="document.getElementById('myImage').src='pic_bulbon.gif'"&gt;</a:t>
            </a:r>
            <a:endParaRPr sz="2000"/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ON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&lt;/button&gt;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&lt;img id="myImage" src="pic_bulboff.gif" style="width:100px"&gt;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&lt;button onclick="document.getElementById('myImage').src='pic_bulboff.gif'"&gt;</a:t>
            </a:r>
            <a:endParaRPr sz="2000"/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OFF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&lt;/button&gt;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43" name="Google Shape;543;g34a89125da2_2_160"/>
          <p:cNvSpPr txBox="1"/>
          <p:nvPr/>
        </p:nvSpPr>
        <p:spPr>
          <a:xfrm>
            <a:off x="645350" y="1216450"/>
            <a:ext cx="9386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can change HTMl content</a:t>
            </a:r>
            <a:endParaRPr/>
          </a:p>
        </p:txBody>
      </p:sp>
      <p:sp>
        <p:nvSpPr>
          <p:cNvPr id="544" name="Google Shape;544;g34a89125da2_2_160"/>
          <p:cNvSpPr txBox="1"/>
          <p:nvPr/>
        </p:nvSpPr>
        <p:spPr>
          <a:xfrm>
            <a:off x="721950" y="2133750"/>
            <a:ext cx="56511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Task 1</a:t>
            </a:r>
            <a:endParaRPr sz="300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4889603262_5_26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g34889603262_5_26"/>
          <p:cNvSpPr/>
          <p:nvPr/>
        </p:nvSpPr>
        <p:spPr>
          <a:xfrm>
            <a:off x="528600" y="3120275"/>
            <a:ext cx="10940100" cy="202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&lt;script&gt;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function myFunction() {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 document.getElementById("demo").innerHTML = "Paragraph changed.";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&lt;/script&gt;</a:t>
            </a:r>
            <a:endParaRPr sz="2000"/>
          </a:p>
        </p:txBody>
      </p:sp>
      <p:sp>
        <p:nvSpPr>
          <p:cNvPr id="551" name="Google Shape;551;g34889603262_5_26"/>
          <p:cNvSpPr/>
          <p:nvPr/>
        </p:nvSpPr>
        <p:spPr>
          <a:xfrm>
            <a:off x="490275" y="2006275"/>
            <a:ext cx="108828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&lt;script&gt; document.getElementById("demo").innerHTML = "My First JavaScript"; &lt;/script&gt;</a:t>
            </a:r>
            <a:endParaRPr sz="2000"/>
          </a:p>
        </p:txBody>
      </p:sp>
      <p:sp>
        <p:nvSpPr>
          <p:cNvPr id="552" name="Google Shape;552;g34889603262_5_26"/>
          <p:cNvSpPr/>
          <p:nvPr/>
        </p:nvSpPr>
        <p:spPr>
          <a:xfrm>
            <a:off x="575100" y="5582375"/>
            <a:ext cx="108471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&lt;script src="script.js"&gt;&lt;/script&gt;</a:t>
            </a:r>
            <a:endParaRPr sz="2000"/>
          </a:p>
        </p:txBody>
      </p:sp>
      <p:sp>
        <p:nvSpPr>
          <p:cNvPr id="553" name="Google Shape;553;g34889603262_5_26"/>
          <p:cNvSpPr txBox="1"/>
          <p:nvPr/>
        </p:nvSpPr>
        <p:spPr>
          <a:xfrm>
            <a:off x="621500" y="1130250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&lt;script&gt; Tag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889603262_5_49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g34889603262_5_49"/>
          <p:cNvSpPr/>
          <p:nvPr/>
        </p:nvSpPr>
        <p:spPr>
          <a:xfrm>
            <a:off x="490275" y="3698025"/>
            <a:ext cx="110742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&lt;script&gt; </a:t>
            </a:r>
            <a:r>
              <a:rPr lang="en-US" sz="2000"/>
              <a:t>&lt;button type="button" onclick="document.write(5 + 6)"&gt;Try it&lt;/button&gt; </a:t>
            </a:r>
            <a:r>
              <a:rPr lang="en-US" sz="2000"/>
              <a:t>&lt;/script&gt;</a:t>
            </a:r>
            <a:endParaRPr sz="2000"/>
          </a:p>
        </p:txBody>
      </p:sp>
      <p:sp>
        <p:nvSpPr>
          <p:cNvPr id="560" name="Google Shape;560;g34889603262_5_49"/>
          <p:cNvSpPr/>
          <p:nvPr/>
        </p:nvSpPr>
        <p:spPr>
          <a:xfrm>
            <a:off x="490275" y="2387150"/>
            <a:ext cx="110742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&lt;script&gt; console.log(5+6) &lt;/script&gt;</a:t>
            </a:r>
            <a:endParaRPr sz="2000"/>
          </a:p>
        </p:txBody>
      </p:sp>
      <p:sp>
        <p:nvSpPr>
          <p:cNvPr id="561" name="Google Shape;561;g34889603262_5_49"/>
          <p:cNvSpPr/>
          <p:nvPr/>
        </p:nvSpPr>
        <p:spPr>
          <a:xfrm>
            <a:off x="490275" y="4996325"/>
            <a:ext cx="11074200" cy="7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&lt;button onclick="window.print()"&gt;Print this page&lt;/button&gt;</a:t>
            </a:r>
            <a:endParaRPr sz="2000"/>
          </a:p>
        </p:txBody>
      </p:sp>
      <p:sp>
        <p:nvSpPr>
          <p:cNvPr id="562" name="Google Shape;562;g34889603262_5_49"/>
          <p:cNvSpPr txBox="1"/>
          <p:nvPr/>
        </p:nvSpPr>
        <p:spPr>
          <a:xfrm>
            <a:off x="621500" y="1130250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Output - Task 2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889603262_5_59"/>
          <p:cNvSpPr txBox="1"/>
          <p:nvPr>
            <p:ph idx="1" type="body"/>
          </p:nvPr>
        </p:nvSpPr>
        <p:spPr>
          <a:xfrm>
            <a:off x="566925" y="1885550"/>
            <a:ext cx="10863600" cy="4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Keyword						Description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var								Declares a variable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let								Declares a block variable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cons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							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Declares a block constant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if								Marks a block of statements to be executed on a condition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switch							Marks a block of statements to be executed in different cases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								Marks a block of statements to be executed in a loop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function							Declares a function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return							Exits a function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8" name="Google Shape;568;g34889603262_5_59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g34889603262_5_59"/>
          <p:cNvSpPr txBox="1"/>
          <p:nvPr/>
        </p:nvSpPr>
        <p:spPr>
          <a:xfrm>
            <a:off x="566925" y="1158975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syntax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4889603262_5_76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g34889603262_5_76"/>
          <p:cNvSpPr/>
          <p:nvPr/>
        </p:nvSpPr>
        <p:spPr>
          <a:xfrm>
            <a:off x="490275" y="4023300"/>
            <a:ext cx="6179700" cy="124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x = 5 + 5;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y = "5" + 5;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z = "Hello" + 5;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6" name="Google Shape;576;g34889603262_5_76"/>
          <p:cNvSpPr/>
          <p:nvPr/>
        </p:nvSpPr>
        <p:spPr>
          <a:xfrm>
            <a:off x="490275" y="2408425"/>
            <a:ext cx="6122400" cy="107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text1 = "What a very 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text1 += "nice day";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7" name="Google Shape;577;g34889603262_5_76"/>
          <p:cNvSpPr/>
          <p:nvPr/>
        </p:nvSpPr>
        <p:spPr>
          <a:xfrm>
            <a:off x="7865425" y="2200800"/>
            <a:ext cx="3532500" cy="337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Task 3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What is the result?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x = 5;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y = '8';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z = x + y;</a:t>
            </a:r>
            <a:endParaRPr sz="2000"/>
          </a:p>
        </p:txBody>
      </p:sp>
      <p:sp>
        <p:nvSpPr>
          <p:cNvPr id="578" name="Google Shape;578;g34889603262_5_76"/>
          <p:cNvSpPr txBox="1"/>
          <p:nvPr/>
        </p:nvSpPr>
        <p:spPr>
          <a:xfrm>
            <a:off x="490275" y="1235600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syntax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889603262_5_93"/>
          <p:cNvSpPr txBox="1"/>
          <p:nvPr>
            <p:ph idx="1" type="body"/>
          </p:nvPr>
        </p:nvSpPr>
        <p:spPr>
          <a:xfrm>
            <a:off x="490275" y="1983300"/>
            <a:ext cx="8794500" cy="4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Operator				Example				Same As</a:t>
            </a:r>
            <a:endParaRPr b="1"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						x = y					x =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+=						x += y					x = x +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-=						x -= y					x = x -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*=						x *= y					x = x *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/=						x /= y					x = x /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%=						x %= y					x = x %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**=						x **= y					x = x ** y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4" name="Google Shape;584;g34889603262_5_93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g34889603262_5_93"/>
          <p:cNvSpPr txBox="1"/>
          <p:nvPr/>
        </p:nvSpPr>
        <p:spPr>
          <a:xfrm>
            <a:off x="490275" y="1235600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syntax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889603262_5_85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g34889603262_5_85"/>
          <p:cNvSpPr/>
          <p:nvPr/>
        </p:nvSpPr>
        <p:spPr>
          <a:xfrm>
            <a:off x="490275" y="2334625"/>
            <a:ext cx="3957600" cy="403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Numbers:</a:t>
            </a:r>
            <a:endParaRPr b="1"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length = 16;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weight = 7.5;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Strings:</a:t>
            </a:r>
            <a:endParaRPr b="1"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color = "Yellow";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lastName = "Johnson";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Booleans:</a:t>
            </a:r>
            <a:endParaRPr b="1"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x = true;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let y = false;</a:t>
            </a:r>
            <a:endParaRPr sz="20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92" name="Google Shape;592;g34889603262_5_85"/>
          <p:cNvSpPr/>
          <p:nvPr/>
        </p:nvSpPr>
        <p:spPr>
          <a:xfrm>
            <a:off x="4780375" y="2373025"/>
            <a:ext cx="6908700" cy="395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Object: </a:t>
            </a:r>
            <a:r>
              <a:rPr lang="en-US" sz="2000"/>
              <a:t>const person = {</a:t>
            </a:r>
            <a:endParaRPr sz="20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firstName: "John", </a:t>
            </a:r>
            <a:endParaRPr sz="20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lastName: "Doe"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};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Array object:</a:t>
            </a:r>
            <a:endParaRPr b="1"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 cars = ["Saab", "Volvo", "BMW"];</a:t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Date object:</a:t>
            </a:r>
            <a:endParaRPr b="1" sz="20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 date = new Date("2022-03-25");</a:t>
            </a:r>
            <a:endParaRPr sz="2000"/>
          </a:p>
        </p:txBody>
      </p:sp>
      <p:sp>
        <p:nvSpPr>
          <p:cNvPr id="593" name="Google Shape;593;g34889603262_5_85"/>
          <p:cNvSpPr txBox="1"/>
          <p:nvPr/>
        </p:nvSpPr>
        <p:spPr>
          <a:xfrm>
            <a:off x="490275" y="1235600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Datatypes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889603262_0_17"/>
          <p:cNvSpPr txBox="1"/>
          <p:nvPr>
            <p:ph type="ctrTitle"/>
          </p:nvPr>
        </p:nvSpPr>
        <p:spPr>
          <a:xfrm>
            <a:off x="658368" y="1490472"/>
            <a:ext cx="66384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Evolution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4a89125da2_2_67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9" name="Google Shape;599;g34a89125da2_2_67"/>
          <p:cNvSpPr txBox="1"/>
          <p:nvPr/>
        </p:nvSpPr>
        <p:spPr>
          <a:xfrm>
            <a:off x="490275" y="1235600"/>
            <a:ext cx="627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Datatypes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0" name="Google Shape;600;g34a89125da2_2_67"/>
          <p:cNvSpPr/>
          <p:nvPr/>
        </p:nvSpPr>
        <p:spPr>
          <a:xfrm>
            <a:off x="2551400" y="2847125"/>
            <a:ext cx="6675900" cy="266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Task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Lets print these values and test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x;       // x is undefined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x = 5;       // x is a Number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x = "John";  // x is a String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4a89125da2_2_76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6" name="Google Shape;606;g34a89125da2_2_76"/>
          <p:cNvSpPr/>
          <p:nvPr/>
        </p:nvSpPr>
        <p:spPr>
          <a:xfrm>
            <a:off x="700975" y="2287175"/>
            <a:ext cx="5844600" cy="403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x = myFunction(4, 3);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 myFunction(a, b)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// Function returns the product of a and 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return a * b;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console.log(x)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7" name="Google Shape;607;g34a89125da2_2_76"/>
          <p:cNvSpPr/>
          <p:nvPr/>
        </p:nvSpPr>
        <p:spPr>
          <a:xfrm>
            <a:off x="7445875" y="2449700"/>
            <a:ext cx="3697200" cy="313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objectName.propertyName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objectName["propertyName"]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objectName.methodName()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8" name="Google Shape;608;g34a89125da2_2_76"/>
          <p:cNvSpPr txBox="1"/>
          <p:nvPr/>
        </p:nvSpPr>
        <p:spPr>
          <a:xfrm>
            <a:off x="490275" y="1235600"/>
            <a:ext cx="9081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Functions</a:t>
            </a: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and Objects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889603262_5_10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g34889603262_5_100"/>
          <p:cNvSpPr/>
          <p:nvPr/>
        </p:nvSpPr>
        <p:spPr>
          <a:xfrm>
            <a:off x="2149100" y="1999650"/>
            <a:ext cx="7873200" cy="439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Lets print person full name and test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const person =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firstName: "John",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lastName: "Doe",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id       : 5566,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fullName : function()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return this.firstName + " " + this.lastName;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g34889603262_5_100"/>
          <p:cNvSpPr txBox="1"/>
          <p:nvPr/>
        </p:nvSpPr>
        <p:spPr>
          <a:xfrm>
            <a:off x="490275" y="1235600"/>
            <a:ext cx="9081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Objects - Task 4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889603262_5_11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g34889603262_5_110"/>
          <p:cNvSpPr/>
          <p:nvPr/>
        </p:nvSpPr>
        <p:spPr>
          <a:xfrm>
            <a:off x="528600" y="3580075"/>
            <a:ext cx="6246900" cy="280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const fruits = {Bananas:300, Oranges:200, Apples:500};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text = "";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for (let [fruit, value] of Object.entries(fruits))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text += fruit + ": " + value + "&lt;br&gt;";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g34889603262_5_110"/>
          <p:cNvSpPr/>
          <p:nvPr/>
        </p:nvSpPr>
        <p:spPr>
          <a:xfrm>
            <a:off x="490275" y="2221413"/>
            <a:ext cx="6246900" cy="10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 myArray = Object.values(person);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const myString = JSON.stringify(person);</a:t>
            </a:r>
            <a:endParaRPr sz="2000"/>
          </a:p>
        </p:txBody>
      </p:sp>
      <p:sp>
        <p:nvSpPr>
          <p:cNvPr id="623" name="Google Shape;623;g34889603262_5_110"/>
          <p:cNvSpPr/>
          <p:nvPr/>
        </p:nvSpPr>
        <p:spPr>
          <a:xfrm>
            <a:off x="7010100" y="2104975"/>
            <a:ext cx="4812900" cy="428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Task 5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What is the result?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const person =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name: "John",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age: 30,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city: "New York"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document.getElementById("demo")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.innerHTML = person;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Google Shape;624;g34889603262_5_110"/>
          <p:cNvSpPr txBox="1"/>
          <p:nvPr/>
        </p:nvSpPr>
        <p:spPr>
          <a:xfrm>
            <a:off x="490275" y="1235600"/>
            <a:ext cx="9081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Objects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889603262_5_131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0" name="Google Shape;630;g34889603262_5_131"/>
          <p:cNvSpPr/>
          <p:nvPr/>
        </p:nvSpPr>
        <p:spPr>
          <a:xfrm>
            <a:off x="1601350" y="2801125"/>
            <a:ext cx="8507400" cy="250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Try this!!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x = "John";			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x = "John";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let y = new String("John");		let y = new String("John");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console.log(x==y)		console.log(x===y)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g34889603262_5_131"/>
          <p:cNvSpPr txBox="1"/>
          <p:nvPr/>
        </p:nvSpPr>
        <p:spPr>
          <a:xfrm>
            <a:off x="490275" y="1235600"/>
            <a:ext cx="9081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Javascript String Objects - Task 6</a:t>
            </a:r>
            <a:endParaRPr sz="3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889603262_5_118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g34889603262_5_118"/>
          <p:cNvSpPr/>
          <p:nvPr/>
        </p:nvSpPr>
        <p:spPr>
          <a:xfrm>
            <a:off x="748900" y="3905725"/>
            <a:ext cx="9177600" cy="189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&lt;button onclick="document.getElementById('demo').innerHTML = Date()"&gt;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time is 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&lt;/button&gt;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g34889603262_5_118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Events</a:t>
            </a:r>
            <a:endParaRPr/>
          </a:p>
        </p:txBody>
      </p:sp>
      <p:sp>
        <p:nvSpPr>
          <p:cNvPr id="639" name="Google Shape;639;g34889603262_5_118"/>
          <p:cNvSpPr txBox="1"/>
          <p:nvPr/>
        </p:nvSpPr>
        <p:spPr>
          <a:xfrm>
            <a:off x="622600" y="2381813"/>
            <a:ext cx="725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HTML web page has finished loading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HTML input field was changed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HTML button was clicked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4a89125da2_2_86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g34a89125da2_2_86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Javascript Events</a:t>
            </a:r>
            <a:endParaRPr/>
          </a:p>
        </p:txBody>
      </p:sp>
      <p:sp>
        <p:nvSpPr>
          <p:cNvPr id="646" name="Google Shape;646;g34a89125da2_2_86"/>
          <p:cNvSpPr txBox="1"/>
          <p:nvPr/>
        </p:nvSpPr>
        <p:spPr>
          <a:xfrm>
            <a:off x="641750" y="2203438"/>
            <a:ext cx="10261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Event					Description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onchange				An HTML element has been changed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onclick					The user clicks an HTML element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onmouseover				The user moves the mouse over an HTML element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onmouseout				The user moves the mouse away from an HTML element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onkeydown				The user pushes a keyboard key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onload					The browser has finished loading the page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4889603262_5_148"/>
          <p:cNvSpPr/>
          <p:nvPr/>
        </p:nvSpPr>
        <p:spPr>
          <a:xfrm>
            <a:off x="566925" y="2076275"/>
            <a:ext cx="9944100" cy="467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&lt;div onmouseover="mOver(this)" onmouseout="mOut(this)" 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Mouse Over Me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&lt;/div&gt;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&lt;script&gt;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 mOver(obj)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obj.innerHTML = "Thank You"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 mOut(obj)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obj.innerHTML = "Mouse Over Me"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&lt;/script&gt;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2" name="Google Shape;652;g34889603262_5_148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Mouse Events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4889603262_5_154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g34889603262_5_154"/>
          <p:cNvSpPr/>
          <p:nvPr/>
        </p:nvSpPr>
        <p:spPr>
          <a:xfrm>
            <a:off x="528600" y="2533425"/>
            <a:ext cx="8296500" cy="36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element.addEventListener("click", myFunction);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function myFunction() {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alert ("Hello World!");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element.removeEventListener("click", myFunction);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9" name="Google Shape;659;g34889603262_5_154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Events Handler - Task 7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4889603262_5_163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g34889603262_5_163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 Navigation</a:t>
            </a:r>
            <a:endParaRPr/>
          </a:p>
        </p:txBody>
      </p:sp>
      <p:pic>
        <p:nvPicPr>
          <p:cNvPr id="666" name="Google Shape;666;g34889603262_5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75" y="2549616"/>
            <a:ext cx="46291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34889603262_5_163"/>
          <p:cNvSpPr txBox="1"/>
          <p:nvPr/>
        </p:nvSpPr>
        <p:spPr>
          <a:xfrm>
            <a:off x="6092575" y="2338800"/>
            <a:ext cx="4629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You can use the following node properties to navigate between nodes with JavaScript: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parentNode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childNodes[nodenumber]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firstChild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lastChild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nextSibling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previousSibling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g34889603262_5_163"/>
          <p:cNvSpPr/>
          <p:nvPr/>
        </p:nvSpPr>
        <p:spPr>
          <a:xfrm>
            <a:off x="707950" y="5447800"/>
            <a:ext cx="9185400" cy="113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myTitle = document.getElementById("demo").firstChild.nodeValue;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myTitle = document.getElementById("demo").childNodes[0].nodeValue;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889603262_0_1"/>
          <p:cNvSpPr txBox="1"/>
          <p:nvPr>
            <p:ph idx="1" type="body"/>
          </p:nvPr>
        </p:nvSpPr>
        <p:spPr>
          <a:xfrm>
            <a:off x="147250" y="1854200"/>
            <a:ext cx="10008900" cy="234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websites (HTML, CSS)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Read-only content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interactivity or user login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3488960326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933" y="1854200"/>
            <a:ext cx="6248392" cy="4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34889603262_0_1"/>
          <p:cNvSpPr txBox="1"/>
          <p:nvPr/>
        </p:nvSpPr>
        <p:spPr>
          <a:xfrm>
            <a:off x="279400" y="1048225"/>
            <a:ext cx="8305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1. Web 1.0 (Early 1990s - 2000)</a:t>
            </a:r>
            <a:endParaRPr sz="3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921cc4d99_0_0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g34921cc4d99_0_0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Portfolio Development</a:t>
            </a:r>
            <a:endParaRPr/>
          </a:p>
        </p:txBody>
      </p:sp>
      <p:sp>
        <p:nvSpPr>
          <p:cNvPr id="675" name="Google Shape;675;g34921cc4d99_0_0"/>
          <p:cNvSpPr txBox="1"/>
          <p:nvPr/>
        </p:nvSpPr>
        <p:spPr>
          <a:xfrm>
            <a:off x="728775" y="2967300"/>
            <a:ext cx="462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Tasks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Wrapping up the Portfolio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 fun quiz</a:t>
            </a:r>
            <a:endParaRPr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4a89125da2_2_98"/>
          <p:cNvSpPr txBox="1"/>
          <p:nvPr>
            <p:ph idx="11" type="ftr"/>
          </p:nvPr>
        </p:nvSpPr>
        <p:spPr>
          <a:xfrm>
            <a:off x="7574280" y="6319774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g34a89125da2_2_98"/>
          <p:cNvSpPr txBox="1"/>
          <p:nvPr>
            <p:ph type="title"/>
          </p:nvPr>
        </p:nvSpPr>
        <p:spPr>
          <a:xfrm>
            <a:off x="528603" y="1375091"/>
            <a:ext cx="69516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682" name="Google Shape;682;g34a89125da2_2_98"/>
          <p:cNvSpPr txBox="1"/>
          <p:nvPr/>
        </p:nvSpPr>
        <p:spPr>
          <a:xfrm>
            <a:off x="623425" y="2506175"/>
            <a:ext cx="1031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https://www.w3schools.com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https://developer.mozilla.org/en-US/docs/Learn_web_development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https://getbootstrap.com/docs/5.3/getting-started/introduction/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https://developer.mozilla.org/en-US/docs/Learn_web_development/Core/Structuring_content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7"/>
              </a:rPr>
              <a:t>https://www.youtube.com/watch?v=O3m-OMfYgW8&amp;t=167s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8"/>
              </a:rPr>
              <a:t>https://github.com/adriantwarog/portfolio-getting-started-assets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889603262_0_432"/>
          <p:cNvSpPr txBox="1"/>
          <p:nvPr>
            <p:ph type="ctrTitle"/>
          </p:nvPr>
        </p:nvSpPr>
        <p:spPr>
          <a:xfrm>
            <a:off x="658368" y="1490663"/>
            <a:ext cx="6638400" cy="23877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a89125da2_3_58"/>
          <p:cNvSpPr txBox="1"/>
          <p:nvPr>
            <p:ph type="title"/>
          </p:nvPr>
        </p:nvSpPr>
        <p:spPr>
          <a:xfrm>
            <a:off x="249428" y="1080516"/>
            <a:ext cx="6951600" cy="64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Web 2.0 (2000 - 2010s)</a:t>
            </a:r>
            <a:endParaRPr/>
          </a:p>
        </p:txBody>
      </p:sp>
      <p:sp>
        <p:nvSpPr>
          <p:cNvPr id="128" name="Google Shape;128;g34a89125da2_3_58"/>
          <p:cNvSpPr txBox="1"/>
          <p:nvPr>
            <p:ph idx="1" type="body"/>
          </p:nvPr>
        </p:nvSpPr>
        <p:spPr>
          <a:xfrm>
            <a:off x="249428" y="1770779"/>
            <a:ext cx="6951600" cy="39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1459" lvl="0" marL="457200" rtl="0" algn="l">
              <a:spcBef>
                <a:spcPts val="0"/>
              </a:spcBef>
              <a:spcAft>
                <a:spcPts val="0"/>
              </a:spcAft>
              <a:buSzPts val="2160"/>
              <a:buFont typeface="Times New Roman"/>
              <a:buChar char="●"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and interactive websites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JavaScript, PHP, AJAX, MySQL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User-generated content, blogs, forums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-US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Social media platforms emerged</a:t>
            </a:r>
            <a:endParaRPr/>
          </a:p>
        </p:txBody>
      </p:sp>
      <p:pic>
        <p:nvPicPr>
          <p:cNvPr id="129" name="Google Shape;129;g34a89125da2_3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24" y="3403600"/>
            <a:ext cx="5844550" cy="297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g34a89125da2_3_58"/>
          <p:cNvPicPr preferRelativeResize="0"/>
          <p:nvPr/>
        </p:nvPicPr>
        <p:blipFill rotWithShape="1">
          <a:blip r:embed="rId4">
            <a:alphaModFix/>
          </a:blip>
          <a:srcRect b="0" l="12758" r="38601" t="10873"/>
          <a:stretch/>
        </p:blipFill>
        <p:spPr>
          <a:xfrm>
            <a:off x="6629525" y="1275475"/>
            <a:ext cx="5270375" cy="5432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2025-04-05T22:14:16Z</dcterms:created>
  <dc:creator>Shreya Thakur</dc:creator>
</cp:coreProperties>
</file>